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1230" r:id="rId2"/>
    <p:sldId id="1232" r:id="rId3"/>
    <p:sldId id="256" r:id="rId4"/>
    <p:sldId id="1224" r:id="rId5"/>
    <p:sldId id="1247" r:id="rId6"/>
    <p:sldId id="268" r:id="rId7"/>
    <p:sldId id="1233" r:id="rId8"/>
    <p:sldId id="1228" r:id="rId9"/>
    <p:sldId id="1235" r:id="rId10"/>
    <p:sldId id="1236" r:id="rId11"/>
    <p:sldId id="273" r:id="rId12"/>
    <p:sldId id="276" r:id="rId13"/>
    <p:sldId id="1239" r:id="rId14"/>
    <p:sldId id="1240" r:id="rId15"/>
    <p:sldId id="277" r:id="rId16"/>
    <p:sldId id="1220" r:id="rId17"/>
    <p:sldId id="1241" r:id="rId18"/>
    <p:sldId id="1242" r:id="rId19"/>
    <p:sldId id="284" r:id="rId20"/>
    <p:sldId id="1246" r:id="rId21"/>
    <p:sldId id="1243" r:id="rId22"/>
    <p:sldId id="1149" r:id="rId23"/>
    <p:sldId id="1245" r:id="rId24"/>
    <p:sldId id="1244" r:id="rId25"/>
    <p:sldId id="1238" r:id="rId26"/>
    <p:sldId id="1237" r:id="rId27"/>
    <p:sldId id="1234" r:id="rId28"/>
  </p:sldIdLst>
  <p:sldSz cx="9144000" cy="5143500" type="screen16x9"/>
  <p:notesSz cx="6858000" cy="9144000"/>
  <p:embeddedFontLst>
    <p:embeddedFont>
      <p:font typeface="Baskerville Old Face" panose="02020602080505020303" pitchFamily="18" charset="77"/>
      <p:regular r:id="rId30"/>
    </p:embeddedFont>
    <p:embeddedFont>
      <p:font typeface="Cambria" panose="02040503050406030204" pitchFamily="18"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Titillium Web"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9051"/>
    <a:srgbClr val="D883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6081"/>
  </p:normalViewPr>
  <p:slideViewPr>
    <p:cSldViewPr snapToGrid="0">
      <p:cViewPr varScale="1">
        <p:scale>
          <a:sx n="126" d="100"/>
          <a:sy n="126" d="100"/>
        </p:scale>
        <p:origin x="10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87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36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c406d689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c406d689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Given a query about the effect of an entity (u) on another entity (v), (2) K-Paths extracts reasoning paths from an augmented KG connecting (u) and (v). (3) These paths are filtered for diversity and (4a) transformed into natural language descriptions for LLM inference. (4b) The retrieved paths can also be used to construct a subgraph, enabling GNNs to leverage more manageable information for training and prediction.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cf95f923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cf95f92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Typo in the hetionet section. Check paper.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CC8A1741-2088-606E-7449-056A4DDB87C7}"/>
            </a:ext>
          </a:extLst>
        </p:cNvPr>
        <p:cNvGrpSpPr/>
        <p:nvPr/>
      </p:nvGrpSpPr>
      <p:grpSpPr>
        <a:xfrm>
          <a:off x="0" y="0"/>
          <a:ext cx="0" cy="0"/>
          <a:chOff x="0" y="0"/>
          <a:chExt cx="0" cy="0"/>
        </a:xfrm>
      </p:grpSpPr>
      <p:sp>
        <p:nvSpPr>
          <p:cNvPr id="251" name="Google Shape;251;g2dcf95f9238_0_35:notes">
            <a:extLst>
              <a:ext uri="{FF2B5EF4-FFF2-40B4-BE49-F238E27FC236}">
                <a16:creationId xmlns:a16="http://schemas.microsoft.com/office/drawing/2014/main" id="{9A3FC503-0A59-1F91-8D90-661BC3BFFC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cf95f9238_0_35:notes">
            <a:extLst>
              <a:ext uri="{FF2B5EF4-FFF2-40B4-BE49-F238E27FC236}">
                <a16:creationId xmlns:a16="http://schemas.microsoft.com/office/drawing/2014/main" id="{8872DBCA-BCF3-2295-9847-345BB5EF8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Typo in the hetionet section. Check paper.</a:t>
            </a:r>
            <a:endParaRPr/>
          </a:p>
        </p:txBody>
      </p:sp>
    </p:spTree>
    <p:extLst>
      <p:ext uri="{BB962C8B-B14F-4D97-AF65-F5344CB8AC3E}">
        <p14:creationId xmlns:p14="http://schemas.microsoft.com/office/powerpoint/2010/main" val="283305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4E409D9C-6219-BE1C-7950-5C0A9A3E2A62}"/>
            </a:ext>
          </a:extLst>
        </p:cNvPr>
        <p:cNvGrpSpPr/>
        <p:nvPr/>
      </p:nvGrpSpPr>
      <p:grpSpPr>
        <a:xfrm>
          <a:off x="0" y="0"/>
          <a:ext cx="0" cy="0"/>
          <a:chOff x="0" y="0"/>
          <a:chExt cx="0" cy="0"/>
        </a:xfrm>
      </p:grpSpPr>
      <p:sp>
        <p:nvSpPr>
          <p:cNvPr id="251" name="Google Shape;251;g2dcf95f9238_0_35:notes">
            <a:extLst>
              <a:ext uri="{FF2B5EF4-FFF2-40B4-BE49-F238E27FC236}">
                <a16:creationId xmlns:a16="http://schemas.microsoft.com/office/drawing/2014/main" id="{657AB6B0-119A-1B5E-B888-A54A153556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cf95f9238_0_35:notes">
            <a:extLst>
              <a:ext uri="{FF2B5EF4-FFF2-40B4-BE49-F238E27FC236}">
                <a16:creationId xmlns:a16="http://schemas.microsoft.com/office/drawing/2014/main" id="{EEC9F715-B466-3916-23C8-1CD0DE295A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Typo in the hetionet section. Check paper.</a:t>
            </a:r>
            <a:endParaRPr/>
          </a:p>
        </p:txBody>
      </p:sp>
    </p:spTree>
    <p:extLst>
      <p:ext uri="{BB962C8B-B14F-4D97-AF65-F5344CB8AC3E}">
        <p14:creationId xmlns:p14="http://schemas.microsoft.com/office/powerpoint/2010/main" val="92638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29f0bf4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129f0bf4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c406d689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c406d689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Across all datasets, LLMs significantly benefit from the diverse reasoning paths, outperforming both the Base and Definitions settings/</a:t>
            </a:r>
            <a:endParaRPr/>
          </a:p>
          <a:p>
            <a:pPr marL="0" lvl="0" indent="0" algn="l" rtl="0">
              <a:spcBef>
                <a:spcPts val="0"/>
              </a:spcBef>
              <a:spcAft>
                <a:spcPts val="0"/>
              </a:spcAft>
              <a:buNone/>
            </a:pPr>
            <a:r>
              <a:rPr lang="en"/>
              <a:t>Definitions, while informative, provide declarative knowledge without this crucial relational context, making it harder for LLMs to reason about interactions effectively.</a:t>
            </a:r>
            <a:endParaRPr/>
          </a:p>
          <a:p>
            <a:pPr marL="0" lvl="0" indent="0" algn="l" rtl="0">
              <a:spcBef>
                <a:spcPts val="0"/>
              </a:spcBef>
              <a:spcAft>
                <a:spcPts val="0"/>
              </a:spcAft>
              <a:buNone/>
            </a:pPr>
            <a:r>
              <a:rPr lang="en"/>
              <a:t>Model scaling (70B vs. 8B) demonstrates better reasoning ability with consistent performance improvements, but the gains diminish when external knowledge is provided. This suggests that highquality external knowledge may reduce the reliance on larger parameter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c406d689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c406d689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Without external knowledge, the Base model often predicts incorrectly, demonstrating insufficient domain knowledge.</a:t>
            </a:r>
            <a:endParaRPr/>
          </a:p>
          <a:p>
            <a:pPr marL="0" lvl="0" indent="0" algn="l" rtl="0">
              <a:spcBef>
                <a:spcPts val="0"/>
              </a:spcBef>
              <a:spcAft>
                <a:spcPts val="0"/>
              </a:spcAft>
              <a:buNone/>
            </a:pPr>
            <a:r>
              <a:rPr lang="en"/>
              <a:t>simply providing factual information (definitions) without explicit relational information is insufficient for correct reasoning in interaction prediction.</a:t>
            </a:r>
            <a:endParaRPr/>
          </a:p>
          <a:p>
            <a:pPr marL="0" lvl="0" indent="0" algn="l" rtl="0">
              <a:spcBef>
                <a:spcPts val="0"/>
              </a:spcBef>
              <a:spcAft>
                <a:spcPts val="0"/>
              </a:spcAft>
              <a:buNone/>
            </a:pPr>
            <a:r>
              <a:rPr lang="en"/>
              <a:t>LLM+K-Paths setting demonstrate that while Definitions provide some information about query entities, structured, diverse KG paths are essential for effective contextualization and improved zero-shot performance.</a:t>
            </a:r>
            <a:endParaRPr/>
          </a:p>
        </p:txBody>
      </p:sp>
    </p:spTree>
    <p:extLst>
      <p:ext uri="{BB962C8B-B14F-4D97-AF65-F5344CB8AC3E}">
        <p14:creationId xmlns:p14="http://schemas.microsoft.com/office/powerpoint/2010/main" val="67504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a:extLst>
            <a:ext uri="{FF2B5EF4-FFF2-40B4-BE49-F238E27FC236}">
              <a16:creationId xmlns:a16="http://schemas.microsoft.com/office/drawing/2014/main" id="{CDC59742-5C83-6C9B-ACB6-E9C44F7E531B}"/>
            </a:ext>
          </a:extLst>
        </p:cNvPr>
        <p:cNvGrpSpPr/>
        <p:nvPr/>
      </p:nvGrpSpPr>
      <p:grpSpPr>
        <a:xfrm>
          <a:off x="0" y="0"/>
          <a:ext cx="0" cy="0"/>
          <a:chOff x="0" y="0"/>
          <a:chExt cx="0" cy="0"/>
        </a:xfrm>
      </p:grpSpPr>
      <p:sp>
        <p:nvSpPr>
          <p:cNvPr id="292" name="Google Shape;292;g35c406d6893_0_110:notes">
            <a:extLst>
              <a:ext uri="{FF2B5EF4-FFF2-40B4-BE49-F238E27FC236}">
                <a16:creationId xmlns:a16="http://schemas.microsoft.com/office/drawing/2014/main" id="{8A03C8D7-FB58-A1BE-C8A3-0613FC4456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c406d6893_0_110:notes">
            <a:extLst>
              <a:ext uri="{FF2B5EF4-FFF2-40B4-BE49-F238E27FC236}">
                <a16:creationId xmlns:a16="http://schemas.microsoft.com/office/drawing/2014/main" id="{F4CA467A-E303-3DCE-5F8E-18B3B04467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Without external knowledge, the Base model often predicts incorrectly, demonstrating insufficient domain knowledge.</a:t>
            </a:r>
            <a:endParaRPr/>
          </a:p>
          <a:p>
            <a:pPr marL="0" lvl="0" indent="0" algn="l" rtl="0">
              <a:spcBef>
                <a:spcPts val="0"/>
              </a:spcBef>
              <a:spcAft>
                <a:spcPts val="0"/>
              </a:spcAft>
              <a:buNone/>
            </a:pPr>
            <a:r>
              <a:rPr lang="en"/>
              <a:t>simply providing factual information (definitions) without explicit relational information is insufficient for correct reasoning in interaction prediction.</a:t>
            </a:r>
            <a:endParaRPr/>
          </a:p>
          <a:p>
            <a:pPr marL="0" lvl="0" indent="0" algn="l" rtl="0">
              <a:spcBef>
                <a:spcPts val="0"/>
              </a:spcBef>
              <a:spcAft>
                <a:spcPts val="0"/>
              </a:spcAft>
              <a:buNone/>
            </a:pPr>
            <a:r>
              <a:rPr lang="en"/>
              <a:t>LLM+K-Paths setting demonstrate that while Definitions provide some information about query entities, structured, diverse KG paths are essential for effective contextualization and improved zero-shot performance.</a:t>
            </a:r>
            <a:endParaRPr/>
          </a:p>
        </p:txBody>
      </p:sp>
    </p:spTree>
    <p:extLst>
      <p:ext uri="{BB962C8B-B14F-4D97-AF65-F5344CB8AC3E}">
        <p14:creationId xmlns:p14="http://schemas.microsoft.com/office/powerpoint/2010/main" val="2132785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c406d689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c406d689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GNN setting K-Paths achieve comparable accuracy to using the Complete KG despite being approximately 90% smaller.</a:t>
            </a:r>
            <a:endParaRPr/>
          </a:p>
          <a:p>
            <a:pPr marL="0" lvl="0" indent="0" algn="l" rtl="0">
              <a:spcBef>
                <a:spcPts val="0"/>
              </a:spcBef>
              <a:spcAft>
                <a:spcPts val="0"/>
              </a:spcAft>
              <a:buNone/>
            </a:pPr>
            <a:r>
              <a:rPr lang="en"/>
              <a:t>we observe that supervised fine-tuning enables LLMs to outperform GNNs on most datasets, suggesting that supervised LLMs can effectively leverage multiple structured and unstructured modalities and sometimes even surpass GNNs trained solely on relational graphs.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drug discovery, finding new uses for existing drugs or predicting harmful interactions is critical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because of countless of possibilities, the tasks becomes like finding needles in a haystack.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Biomedical knowledge graphs help in modelling and connecting entities but they’re huge and hard to reason over.</a:t>
            </a:r>
          </a:p>
        </p:txBody>
      </p:sp>
    </p:spTree>
    <p:extLst>
      <p:ext uri="{BB962C8B-B14F-4D97-AF65-F5344CB8AC3E}">
        <p14:creationId xmlns:p14="http://schemas.microsoft.com/office/powerpoint/2010/main" val="195065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36D29E35-9603-A852-FEB9-E24F646492A8}"/>
            </a:ext>
          </a:extLst>
        </p:cNvPr>
        <p:cNvGrpSpPr/>
        <p:nvPr/>
      </p:nvGrpSpPr>
      <p:grpSpPr>
        <a:xfrm>
          <a:off x="0" y="0"/>
          <a:ext cx="0" cy="0"/>
          <a:chOff x="0" y="0"/>
          <a:chExt cx="0" cy="0"/>
        </a:xfrm>
      </p:grpSpPr>
      <p:sp>
        <p:nvSpPr>
          <p:cNvPr id="245" name="Google Shape;245;g2e3bd5e109a_0_93:notes">
            <a:extLst>
              <a:ext uri="{FF2B5EF4-FFF2-40B4-BE49-F238E27FC236}">
                <a16:creationId xmlns:a16="http://schemas.microsoft.com/office/drawing/2014/main" id="{179F0414-503A-8315-FD1B-0A9231BAE9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e3bd5e109a_0_93:notes">
            <a:extLst>
              <a:ext uri="{FF2B5EF4-FFF2-40B4-BE49-F238E27FC236}">
                <a16:creationId xmlns:a16="http://schemas.microsoft.com/office/drawing/2014/main" id="{6A56C915-F3FA-CA15-4F1F-95B7B081A1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047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e3bd5e10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e3bd5e10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3B7D5-2BC1-45C1-55A4-189369831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6401C-DC11-B103-3062-CC9DF0C98FE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514D9A-98F5-BB48-B015-B83727DA049E}"/>
              </a:ext>
            </a:extLst>
          </p:cNvPr>
          <p:cNvSpPr>
            <a:spLocks noGrp="1"/>
          </p:cNvSpPr>
          <p:nvPr>
            <p:ph type="body" idx="1"/>
          </p:nvPr>
        </p:nvSpPr>
        <p:spPr/>
        <p:txBody>
          <a:bodyPr/>
          <a:lstStyle/>
          <a:p>
            <a:r>
              <a:rPr lang="en-US" b="1" i="1" dirty="0"/>
              <a:t>Finding K Shortest Paths with Yen's Algorithm</a:t>
            </a:r>
            <a:endParaRPr lang="en-US" b="1" dirty="0"/>
          </a:p>
          <a:p>
            <a:r>
              <a:rPr lang="en-US" b="1" dirty="0"/>
              <a:t>Using Dijkstra's Algorithm as a Building Block</a:t>
            </a:r>
          </a:p>
          <a:p>
            <a:r>
              <a:rPr lang="en-US" i="1" dirty="0"/>
              <a:t>Efficient discovery of multiple </a:t>
            </a:r>
            <a:r>
              <a:rPr lang="en-US" i="1" dirty="0" err="1"/>
              <a:t>loopless</a:t>
            </a:r>
            <a:r>
              <a:rPr lang="en-US" i="1" dirty="0"/>
              <a:t> routes in a graph</a:t>
            </a:r>
            <a:endParaRPr lang="en-US" dirty="0"/>
          </a:p>
          <a:p>
            <a:endParaRPr lang="en-US" dirty="0"/>
          </a:p>
        </p:txBody>
      </p:sp>
    </p:spTree>
    <p:extLst>
      <p:ext uri="{BB962C8B-B14F-4D97-AF65-F5344CB8AC3E}">
        <p14:creationId xmlns:p14="http://schemas.microsoft.com/office/powerpoint/2010/main" val="128948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3d47587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3d47587d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GNNs can encode graphs but training them is expensive and they do not generalize to unseen tasks.</a:t>
            </a:r>
          </a:p>
          <a:p>
            <a:pPr marL="0" lvl="0" indent="0" algn="l" rtl="0">
              <a:spcBef>
                <a:spcPts val="0"/>
              </a:spcBef>
              <a:spcAft>
                <a:spcPts val="0"/>
              </a:spcAft>
              <a:buNone/>
            </a:pPr>
            <a:r>
              <a:rPr lang="en-US" dirty="0"/>
              <a:t>LLMs can generalize to unseen classes but the drug discovery domain needs to be grounded in evidence.</a:t>
            </a:r>
          </a:p>
          <a:p>
            <a:pPr marL="0" lvl="0" indent="0" algn="l" rtl="0">
              <a:spcBef>
                <a:spcPts val="0"/>
              </a:spcBef>
              <a:spcAft>
                <a:spcPts val="0"/>
              </a:spcAft>
              <a:buNone/>
            </a:pPr>
            <a:r>
              <a:rPr lang="en-US" dirty="0"/>
              <a:t>Hence the need for Knowledge graphs but LLMs can’t encode large KGs directly</a:t>
            </a:r>
          </a:p>
          <a:p>
            <a:pPr marL="0" lvl="0" indent="0" algn="l" rtl="0">
              <a:spcBef>
                <a:spcPts val="0"/>
              </a:spcBef>
              <a:spcAft>
                <a:spcPts val="0"/>
              </a:spcAft>
              <a:buNone/>
            </a:pPr>
            <a:r>
              <a:rPr lang="en-US" dirty="0"/>
              <a:t>That’s where knowledge graphs come in — but LLMs can’t ingest large graphs directly."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B72C1B8-1CCA-6F7E-A3F6-592DEFF410F8}"/>
            </a:ext>
          </a:extLst>
        </p:cNvPr>
        <p:cNvGrpSpPr/>
        <p:nvPr/>
      </p:nvGrpSpPr>
      <p:grpSpPr>
        <a:xfrm>
          <a:off x="0" y="0"/>
          <a:ext cx="0" cy="0"/>
          <a:chOff x="0" y="0"/>
          <a:chExt cx="0" cy="0"/>
        </a:xfrm>
      </p:grpSpPr>
      <p:sp>
        <p:nvSpPr>
          <p:cNvPr id="115" name="Google Shape;115;g2dcf95f9238_0_70:notes">
            <a:extLst>
              <a:ext uri="{FF2B5EF4-FFF2-40B4-BE49-F238E27FC236}">
                <a16:creationId xmlns:a16="http://schemas.microsoft.com/office/drawing/2014/main" id="{B6B10BC9-D484-18CD-2F72-9662193EBF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cf95f9238_0_70:notes">
            <a:extLst>
              <a:ext uri="{FF2B5EF4-FFF2-40B4-BE49-F238E27FC236}">
                <a16:creationId xmlns:a16="http://schemas.microsoft.com/office/drawing/2014/main" id="{157101D6-305E-7441-6C34-1730265462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148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F8A36159-99D1-C1CA-39EF-B87799005925}"/>
            </a:ext>
          </a:extLst>
        </p:cNvPr>
        <p:cNvGrpSpPr/>
        <p:nvPr/>
      </p:nvGrpSpPr>
      <p:grpSpPr>
        <a:xfrm>
          <a:off x="0" y="0"/>
          <a:ext cx="0" cy="0"/>
          <a:chOff x="0" y="0"/>
          <a:chExt cx="0" cy="0"/>
        </a:xfrm>
      </p:grpSpPr>
      <p:sp>
        <p:nvSpPr>
          <p:cNvPr id="165" name="Google Shape;165;g35c406d6893_0_23:notes">
            <a:extLst>
              <a:ext uri="{FF2B5EF4-FFF2-40B4-BE49-F238E27FC236}">
                <a16:creationId xmlns:a16="http://schemas.microsoft.com/office/drawing/2014/main" id="{D62ED92D-E814-65B0-0735-D0EBCB64F5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c406d6893_0_23:notes">
            <a:extLst>
              <a:ext uri="{FF2B5EF4-FFF2-40B4-BE49-F238E27FC236}">
                <a16:creationId xmlns:a16="http://schemas.microsoft.com/office/drawing/2014/main" id="{287054C3-312D-A702-733B-611F7C6CAE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Given a network of observed interactions among known entities (drugs or diseases) and a broader biomedical network containing additional relationships between various entities (e.g., drugs, diseases, genes, etc.). The task is to predict unobserved interactions between a known entity and an emerging entity or two emerging entities. (b) Augmented KG: The observed interactions and biomedical network are integrated to create a richer representation for the prediction task.</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5519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c406d68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c406d68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Given a network of observed interactions among known entities (drugs or diseases) and a broader biomedical network containing additional relationships between various entities (e.g., drugs, diseases, genes, etc.). The task is to predict unobserved interactions between a known entity and an emerging entity or two emerging entities. (b) Augmented KG: The observed interactions and biomedical network are integrated to create a richer representation for the prediction task.</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3527200-E776-59A0-0B83-9CFCEBA12A63}"/>
            </a:ext>
          </a:extLst>
        </p:cNvPr>
        <p:cNvGrpSpPr/>
        <p:nvPr/>
      </p:nvGrpSpPr>
      <p:grpSpPr>
        <a:xfrm>
          <a:off x="0" y="0"/>
          <a:ext cx="0" cy="0"/>
          <a:chOff x="0" y="0"/>
          <a:chExt cx="0" cy="0"/>
        </a:xfrm>
      </p:grpSpPr>
      <p:sp>
        <p:nvSpPr>
          <p:cNvPr id="115" name="Google Shape;115;g2dcf95f9238_0_70:notes">
            <a:extLst>
              <a:ext uri="{FF2B5EF4-FFF2-40B4-BE49-F238E27FC236}">
                <a16:creationId xmlns:a16="http://schemas.microsoft.com/office/drawing/2014/main" id="{24D965C5-52E7-E8A4-B105-B5EE4E1CDA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cf95f9238_0_70:notes">
            <a:extLst>
              <a:ext uri="{FF2B5EF4-FFF2-40B4-BE49-F238E27FC236}">
                <a16:creationId xmlns:a16="http://schemas.microsoft.com/office/drawing/2014/main" id="{4FB1AEDA-0EDF-7A2F-05DB-8CF54A96F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4" indent="-285750" algn="just">
              <a:buFontTx/>
              <a:buChar char="-"/>
            </a:pPr>
            <a:r>
              <a:rPr lang="en" sz="1500" dirty="0">
                <a:solidFill>
                  <a:schemeClr val="tx1"/>
                </a:solidFill>
                <a:latin typeface="Lato" panose="020F0502020204030203" pitchFamily="34" charset="0"/>
                <a:ea typeface="Lato" panose="020F0502020204030203" pitchFamily="34" charset="0"/>
                <a:cs typeface="Lato" panose="020F0502020204030203" pitchFamily="34" charset="0"/>
                <a:sym typeface="Lato"/>
              </a:rPr>
              <a:t>smaller graphs, </a:t>
            </a:r>
          </a:p>
          <a:p>
            <a:pPr marL="285750" lvl="6" indent="-285750" algn="just">
              <a:buFontTx/>
              <a:buChar char="-"/>
            </a:pPr>
            <a:r>
              <a:rPr lang="en" sz="1500" dirty="0">
                <a:solidFill>
                  <a:schemeClr val="tx1"/>
                </a:solidFill>
                <a:latin typeface="Lato" panose="020F0502020204030203" pitchFamily="34" charset="0"/>
                <a:ea typeface="Lato" panose="020F0502020204030203" pitchFamily="34" charset="0"/>
                <a:cs typeface="Lato" panose="020F0502020204030203" pitchFamily="34" charset="0"/>
                <a:sym typeface="Lato"/>
              </a:rPr>
              <a:t>hybrid GNN+LLMs,</a:t>
            </a:r>
          </a:p>
          <a:p>
            <a:pPr marL="285750" lvl="6" indent="-285750" algn="just">
              <a:buFontTx/>
              <a:buChar char="-"/>
            </a:pPr>
            <a:r>
              <a:rPr lang="en" sz="1500" dirty="0">
                <a:solidFill>
                  <a:schemeClr val="tx1"/>
                </a:solidFill>
                <a:latin typeface="Lato" panose="020F0502020204030203" pitchFamily="34" charset="0"/>
                <a:ea typeface="Lato" panose="020F0502020204030203" pitchFamily="34" charset="0"/>
                <a:cs typeface="Lato" panose="020F0502020204030203" pitchFamily="34" charset="0"/>
                <a:sym typeface="Lato"/>
              </a:rPr>
              <a:t>training an LLM to l </a:t>
            </a:r>
            <a:endParaRPr dirty="0"/>
          </a:p>
        </p:txBody>
      </p:sp>
    </p:spTree>
    <p:extLst>
      <p:ext uri="{BB962C8B-B14F-4D97-AF65-F5344CB8AC3E}">
        <p14:creationId xmlns:p14="http://schemas.microsoft.com/office/powerpoint/2010/main" val="424915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introduce K-Paths, a novel framework that extracts relevant and diverse reasoning paths from </a:t>
            </a:r>
            <a:r>
              <a:rPr lang="en-US" dirty="0" err="1"/>
              <a:t>KGs.</a:t>
            </a:r>
            <a:endParaRPr lang="en-US" dirty="0"/>
          </a:p>
          <a:p>
            <a:r>
              <a:rPr lang="en-US" dirty="0"/>
              <a:t>K-Paths is model agnostic which means that, the retrieved paths can be utilized by LLMs for effective zero-shot learning and also utilized by GNNs for efficient supervised learning.</a:t>
            </a:r>
          </a:p>
        </p:txBody>
      </p:sp>
    </p:spTree>
    <p:extLst>
      <p:ext uri="{BB962C8B-B14F-4D97-AF65-F5344CB8AC3E}">
        <p14:creationId xmlns:p14="http://schemas.microsoft.com/office/powerpoint/2010/main" val="201312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a:t>Finding K Shortest Paths with Yen's Algorithm</a:t>
            </a:r>
            <a:endParaRPr lang="en-US" b="1" dirty="0"/>
          </a:p>
          <a:p>
            <a:r>
              <a:rPr lang="en-US" b="1" dirty="0"/>
              <a:t>Using Dijkstra's Algorithm as a Building Block</a:t>
            </a:r>
          </a:p>
          <a:p>
            <a:r>
              <a:rPr lang="en-US" i="1" dirty="0"/>
              <a:t>Efficient discovery of multiple </a:t>
            </a:r>
            <a:r>
              <a:rPr lang="en-US" i="1" dirty="0" err="1"/>
              <a:t>loopless</a:t>
            </a:r>
            <a:r>
              <a:rPr lang="en-US" i="1" dirty="0"/>
              <a:t> routes in a graph</a:t>
            </a:r>
            <a:endParaRPr lang="en-US" dirty="0"/>
          </a:p>
          <a:p>
            <a:endParaRPr lang="en-US" dirty="0"/>
          </a:p>
        </p:txBody>
      </p:sp>
    </p:spTree>
    <p:extLst>
      <p:ext uri="{BB962C8B-B14F-4D97-AF65-F5344CB8AC3E}">
        <p14:creationId xmlns:p14="http://schemas.microsoft.com/office/powerpoint/2010/main" val="14679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1.pn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A7FC7E57-0A33-127C-51B2-66958BD46749}"/>
              </a:ext>
            </a:extLst>
          </p:cNvPr>
          <p:cNvSpPr txBox="1"/>
          <p:nvPr/>
        </p:nvSpPr>
        <p:spPr>
          <a:xfrm>
            <a:off x="361950" y="972648"/>
            <a:ext cx="8420100" cy="7386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Cambria" panose="02040503050406030204" pitchFamily="18" charset="0"/>
              </a:rPr>
              <a:t>K-Paths: Reasoning over Graph Paths for Drug Repurposing </a:t>
            </a:r>
            <a:endParaRPr sz="2000" b="1" dirty="0">
              <a:latin typeface="Cambria" panose="02040503050406030204" pitchFamily="18" charset="0"/>
            </a:endParaRPr>
          </a:p>
          <a:p>
            <a:pPr marL="0" lvl="0" indent="0" algn="ctr" rtl="0">
              <a:spcBef>
                <a:spcPts val="0"/>
              </a:spcBef>
              <a:spcAft>
                <a:spcPts val="0"/>
              </a:spcAft>
              <a:buNone/>
            </a:pPr>
            <a:r>
              <a:rPr lang="en" sz="2000" b="1" dirty="0">
                <a:latin typeface="Cambria" panose="02040503050406030204" pitchFamily="18" charset="0"/>
              </a:rPr>
              <a:t>&amp; Drug Interaction Prediction</a:t>
            </a:r>
            <a:endParaRPr sz="2000" b="1" dirty="0">
              <a:latin typeface="Cambria" panose="02040503050406030204" pitchFamily="18" charset="0"/>
            </a:endParaRPr>
          </a:p>
        </p:txBody>
      </p:sp>
      <p:pic>
        <p:nvPicPr>
          <p:cNvPr id="3" name="Google Shape;70;p13">
            <a:extLst>
              <a:ext uri="{FF2B5EF4-FFF2-40B4-BE49-F238E27FC236}">
                <a16:creationId xmlns:a16="http://schemas.microsoft.com/office/drawing/2014/main" id="{A497B0F2-4F39-F963-FDE2-FE1B2D85B5F5}"/>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4" name="Google Shape;71;p13">
            <a:extLst>
              <a:ext uri="{FF2B5EF4-FFF2-40B4-BE49-F238E27FC236}">
                <a16:creationId xmlns:a16="http://schemas.microsoft.com/office/drawing/2014/main" id="{6F3BC07B-4E95-8432-CA63-14C19233622E}"/>
              </a:ext>
            </a:extLst>
          </p:cNvPr>
          <p:cNvPicPr preferRelativeResize="0"/>
          <p:nvPr/>
        </p:nvPicPr>
        <p:blipFill rotWithShape="1">
          <a:blip r:embed="rId4">
            <a:alphaModFix/>
          </a:blip>
          <a:srcRect/>
          <a:stretch/>
        </p:blipFill>
        <p:spPr>
          <a:xfrm>
            <a:off x="8325775" y="4"/>
            <a:ext cx="742025" cy="742075"/>
          </a:xfrm>
          <a:prstGeom prst="rect">
            <a:avLst/>
          </a:prstGeom>
          <a:noFill/>
          <a:ln>
            <a:noFill/>
          </a:ln>
        </p:spPr>
      </p:pic>
      <p:sp>
        <p:nvSpPr>
          <p:cNvPr id="7" name="TextBox 6">
            <a:extLst>
              <a:ext uri="{FF2B5EF4-FFF2-40B4-BE49-F238E27FC236}">
                <a16:creationId xmlns:a16="http://schemas.microsoft.com/office/drawing/2014/main" id="{54ACC564-B9CD-94B2-F9C1-2A7D0586ECE7}"/>
              </a:ext>
            </a:extLst>
          </p:cNvPr>
          <p:cNvSpPr txBox="1"/>
          <p:nvPr/>
        </p:nvSpPr>
        <p:spPr>
          <a:xfrm>
            <a:off x="666750" y="1919607"/>
            <a:ext cx="8115300" cy="307777"/>
          </a:xfrm>
          <a:prstGeom prst="rect">
            <a:avLst/>
          </a:prstGeom>
          <a:noFill/>
        </p:spPr>
        <p:txBody>
          <a:bodyPr wrap="square">
            <a:spAutoFit/>
          </a:bodyPr>
          <a:lstStyle/>
          <a:p>
            <a:pPr algn="ctr" rtl="0">
              <a:buNone/>
            </a:pPr>
            <a:r>
              <a:rPr lang="en-US" sz="1400" b="1" i="0" u="none" strike="noStrike" dirty="0">
                <a:solidFill>
                  <a:schemeClr val="tx1"/>
                </a:solidFill>
                <a:effectLst/>
                <a:latin typeface="Cambria" panose="02040503050406030204" pitchFamily="18" charset="0"/>
              </a:rPr>
              <a:t>Abdullahi, T., </a:t>
            </a:r>
            <a:r>
              <a:rPr lang="en-US" sz="1400" i="0" u="none" strike="noStrike" dirty="0" err="1">
                <a:solidFill>
                  <a:schemeClr val="tx1"/>
                </a:solidFill>
                <a:effectLst/>
                <a:latin typeface="Cambria" panose="02040503050406030204" pitchFamily="18" charset="0"/>
              </a:rPr>
              <a:t>Gemou</a:t>
            </a:r>
            <a:r>
              <a:rPr lang="en-US" sz="1400" i="0" u="none" strike="noStrike" dirty="0">
                <a:solidFill>
                  <a:schemeClr val="tx1"/>
                </a:solidFill>
                <a:effectLst/>
                <a:latin typeface="Cambria" panose="02040503050406030204" pitchFamily="18" charset="0"/>
              </a:rPr>
              <a:t>, I., Nayak, N. V., Murtaza, G., Bach, S. H., Eickhoff, C., &amp; Singh, R.</a:t>
            </a:r>
            <a:endParaRPr lang="en-US" dirty="0">
              <a:solidFill>
                <a:schemeClr val="tx1"/>
              </a:solidFill>
              <a:latin typeface="Cambria" panose="02040503050406030204" pitchFamily="18" charset="0"/>
            </a:endParaRPr>
          </a:p>
        </p:txBody>
      </p:sp>
      <p:pic>
        <p:nvPicPr>
          <p:cNvPr id="1028" name="Picture 4">
            <a:extLst>
              <a:ext uri="{FF2B5EF4-FFF2-40B4-BE49-F238E27FC236}">
                <a16:creationId xmlns:a16="http://schemas.microsoft.com/office/drawing/2014/main" id="{700ABC65-2B69-15CE-8B94-863E9F784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225" y="2431720"/>
            <a:ext cx="2495550" cy="1660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E6258-8706-30F6-CD29-E2E9ADF0CEAD}"/>
              </a:ext>
            </a:extLst>
          </p:cNvPr>
          <p:cNvSpPr txBox="1"/>
          <p:nvPr/>
        </p:nvSpPr>
        <p:spPr>
          <a:xfrm>
            <a:off x="2286000" y="4404836"/>
            <a:ext cx="4572000" cy="307777"/>
          </a:xfrm>
          <a:prstGeom prst="rect">
            <a:avLst/>
          </a:prstGeom>
          <a:noFill/>
        </p:spPr>
        <p:txBody>
          <a:bodyPr wrap="square">
            <a:spAutoFit/>
          </a:bodyPr>
          <a:lstStyle/>
          <a:p>
            <a:pPr algn="ctr" rtl="0">
              <a:buNone/>
            </a:pPr>
            <a:r>
              <a:rPr lang="en-US" sz="1400" b="1" i="0" u="none" strike="noStrike" dirty="0">
                <a:solidFill>
                  <a:srgbClr val="000000"/>
                </a:solidFill>
                <a:effectLst/>
                <a:latin typeface="Cambria" panose="02040503050406030204" pitchFamily="18" charset="0"/>
              </a:rPr>
              <a:t>Presented by: Tassallah Amina Abdullahi</a:t>
            </a:r>
            <a:endParaRPr lang="en-US" b="1" dirty="0">
              <a:effectLst/>
              <a:latin typeface="Cambria" panose="02040503050406030204" pitchFamily="18" charset="0"/>
            </a:endParaRPr>
          </a:p>
        </p:txBody>
      </p:sp>
    </p:spTree>
    <p:extLst>
      <p:ext uri="{BB962C8B-B14F-4D97-AF65-F5344CB8AC3E}">
        <p14:creationId xmlns:p14="http://schemas.microsoft.com/office/powerpoint/2010/main" val="1706739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92049-72B3-2E4A-ECBD-D5F3B4A1285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46C5E71-C5EF-4BE1-AEDE-EEB950A8DFCE}"/>
              </a:ext>
            </a:extLst>
          </p:cNvPr>
          <p:cNvGrpSpPr/>
          <p:nvPr/>
        </p:nvGrpSpPr>
        <p:grpSpPr>
          <a:xfrm>
            <a:off x="3085435" y="1281372"/>
            <a:ext cx="2897360" cy="2308937"/>
            <a:chOff x="1986915" y="1057682"/>
            <a:chExt cx="4752975" cy="3122106"/>
          </a:xfrm>
        </p:grpSpPr>
        <p:sp>
          <p:nvSpPr>
            <p:cNvPr id="4" name="Oval 3">
              <a:extLst>
                <a:ext uri="{FF2B5EF4-FFF2-40B4-BE49-F238E27FC236}">
                  <a16:creationId xmlns:a16="http://schemas.microsoft.com/office/drawing/2014/main" id="{F4DF1DED-E1E5-2109-688E-377214FF7151}"/>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B6C5D768-CAE8-95B8-1B30-01F5F2C74402}"/>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00C11D21-C644-A770-FEE0-FC9AC7D8EDFB}"/>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AF5CCAFF-806F-B2CC-1535-C92BFBA44F94}"/>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EF4B8843-288C-59FB-DDFF-3E09CD8683AE}"/>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41E7B6A8-A4D5-C33B-BB92-DA7F2047CD42}"/>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3C341157-1A7D-9E36-7993-E0FA94B14D47}"/>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5E9686F2-73C0-6F69-1A1C-2A259F214F3B}"/>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2842E4FD-0AA9-61A0-540C-F99846D624D3}"/>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756C0CB8-C6C8-927E-A3AC-6C7F55CDF34D}"/>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3997FF4D-44F3-9B14-828E-4E81C237F81D}"/>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57EEC1F8-8AE1-7E53-753B-06E5D6A8696B}"/>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E070A00C-043C-FB75-51F7-AD4CC565341C}"/>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82926953-8F9C-3D4B-329D-19CC68EA24B7}"/>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337CB277-B0B3-47D7-4286-DA980A6F11A9}"/>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3D16390C-A1BB-F7BA-3BBB-9412EBE7B266}"/>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BD9258A9-96E7-FCA2-5E61-EDD8207212A8}"/>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216E1691-26B0-7E66-4F5B-D6B826432543}"/>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1" name="Line 42">
              <a:extLst>
                <a:ext uri="{FF2B5EF4-FFF2-40B4-BE49-F238E27FC236}">
                  <a16:creationId xmlns:a16="http://schemas.microsoft.com/office/drawing/2014/main" id="{1E2DA702-0E7B-4D4F-B5EA-49D7AC2EC1C5}"/>
                </a:ext>
              </a:extLst>
            </p:cNvPr>
            <p:cNvSpPr>
              <a:spLocks noChangeShapeType="1"/>
            </p:cNvSpPr>
            <p:nvPr/>
          </p:nvSpPr>
          <p:spPr bwMode="auto">
            <a:xfrm>
              <a:off x="4088447" y="3532274"/>
              <a:ext cx="1120023"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FCA3FFD6-D6AC-7940-7B51-2F5F6D9E1817}"/>
                </a:ext>
              </a:extLst>
            </p:cNvPr>
            <p:cNvSpPr>
              <a:spLocks noChangeShapeType="1"/>
            </p:cNvSpPr>
            <p:nvPr/>
          </p:nvSpPr>
          <p:spPr bwMode="auto">
            <a:xfrm>
              <a:off x="2835631" y="2664411"/>
              <a:ext cx="533400" cy="663087"/>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1A080EDC-A1CC-1A14-7422-76A37FB92016}"/>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D35C6BFD-7886-31FF-0C6F-D0C44D8BCAED}"/>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EADF7916-3C2E-A87A-ED00-650A73D96A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693899DC-5BCB-C4AE-A33E-7E7AEF37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06DA6CC8-390E-0ED9-6E95-FD22ED2A4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494BC96F-56FF-FA6C-FC44-199DE9423E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B9789F02-BCF1-DE59-D24E-2D76D948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B4ED88FE-BB1D-3D0A-37A5-AAB5F50B8A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558E16BE-5B20-E823-B808-E1BBB4370C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495E7B85-1720-7F58-A3DD-B3D73BD6CD05}"/>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8521D4A5-658B-066F-B6B5-5D04F93CC0C9}"/>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09675C9A-CB9F-8410-BA84-E12E93902307}"/>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BDC89622-EF6E-E0CF-8B01-7EA76B031C60}"/>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8899145F-D3CE-43E8-F96D-12B7280A7CC2}"/>
                </a:ext>
              </a:extLst>
            </p:cNvPr>
            <p:cNvSpPr txBox="1">
              <a:spLocks noChangeArrowheads="1"/>
            </p:cNvSpPr>
            <p:nvPr/>
          </p:nvSpPr>
          <p:spPr bwMode="auto">
            <a:xfrm>
              <a:off x="2705603" y="1670268"/>
              <a:ext cx="3161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BE4E691D-3686-B5DF-7803-0C73C06560CE}"/>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BB8E13FD-48E9-5343-3848-EE62E5D78F5F}"/>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D72CAE9F-4357-4F7B-8AA3-B7939F341D8C}"/>
                </a:ext>
              </a:extLst>
            </p:cNvPr>
            <p:cNvSpPr txBox="1">
              <a:spLocks noChangeArrowheads="1"/>
            </p:cNvSpPr>
            <p:nvPr/>
          </p:nvSpPr>
          <p:spPr bwMode="auto">
            <a:xfrm>
              <a:off x="2781989" y="3103652"/>
              <a:ext cx="3161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2145F0B4-C75A-DE83-5B21-6945221756EB}"/>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C77B10FB-60C0-472B-C7C6-69BAE6FD448A}"/>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CD951134-D7B8-1AA8-FDB4-B90B6A20BE30}"/>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B5C11184-C110-E626-EFB4-4576E86565DF}"/>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2559EABF-EF66-1C6E-D8C1-F631A2FF4561}"/>
                </a:ext>
              </a:extLst>
            </p:cNvPr>
            <p:cNvSpPr txBox="1">
              <a:spLocks noChangeArrowheads="1"/>
            </p:cNvSpPr>
            <p:nvPr/>
          </p:nvSpPr>
          <p:spPr bwMode="auto">
            <a:xfrm>
              <a:off x="4721464" y="3008402"/>
              <a:ext cx="3161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grpSp>
      <p:sp>
        <p:nvSpPr>
          <p:cNvPr id="3" name="TextBox 2">
            <a:extLst>
              <a:ext uri="{FF2B5EF4-FFF2-40B4-BE49-F238E27FC236}">
                <a16:creationId xmlns:a16="http://schemas.microsoft.com/office/drawing/2014/main" id="{0D4AC1FA-EE18-7AB9-2EDA-CF57C2FBDBC9}"/>
              </a:ext>
            </a:extLst>
          </p:cNvPr>
          <p:cNvSpPr txBox="1"/>
          <p:nvPr/>
        </p:nvSpPr>
        <p:spPr>
          <a:xfrm>
            <a:off x="3256693" y="3626223"/>
            <a:ext cx="2419108" cy="461665"/>
          </a:xfrm>
          <a:prstGeom prst="rect">
            <a:avLst/>
          </a:prstGeom>
          <a:noFill/>
        </p:spPr>
        <p:txBody>
          <a:bodyPr wrap="square" rtlCol="0">
            <a:spAutoFit/>
          </a:bodyPr>
          <a:lstStyle/>
          <a:p>
            <a:r>
              <a:rPr lang="en-US" sz="1200" dirty="0"/>
              <a:t>Remove: edge r7</a:t>
            </a:r>
          </a:p>
          <a:p>
            <a:r>
              <a:rPr lang="en-US" sz="1200" dirty="0"/>
              <a:t>K= 2:   u – r1 – anatomy –r1 –v</a:t>
            </a:r>
          </a:p>
        </p:txBody>
      </p:sp>
      <p:grpSp>
        <p:nvGrpSpPr>
          <p:cNvPr id="22" name="Group 21">
            <a:extLst>
              <a:ext uri="{FF2B5EF4-FFF2-40B4-BE49-F238E27FC236}">
                <a16:creationId xmlns:a16="http://schemas.microsoft.com/office/drawing/2014/main" id="{AE218035-D2AE-EA8E-6985-C584346B5E30}"/>
              </a:ext>
            </a:extLst>
          </p:cNvPr>
          <p:cNvGrpSpPr/>
          <p:nvPr/>
        </p:nvGrpSpPr>
        <p:grpSpPr>
          <a:xfrm>
            <a:off x="0" y="1319514"/>
            <a:ext cx="2997844" cy="2215233"/>
            <a:chOff x="1986915" y="1057682"/>
            <a:chExt cx="4752975" cy="3122106"/>
          </a:xfrm>
        </p:grpSpPr>
        <p:sp>
          <p:nvSpPr>
            <p:cNvPr id="23" name="Oval 22">
              <a:extLst>
                <a:ext uri="{FF2B5EF4-FFF2-40B4-BE49-F238E27FC236}">
                  <a16:creationId xmlns:a16="http://schemas.microsoft.com/office/drawing/2014/main" id="{1565C933-D902-CFA1-0097-293D82930CF7}"/>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24" name="Oval 23">
              <a:extLst>
                <a:ext uri="{FF2B5EF4-FFF2-40B4-BE49-F238E27FC236}">
                  <a16:creationId xmlns:a16="http://schemas.microsoft.com/office/drawing/2014/main" id="{3CF1940B-6D13-0F31-A611-4494B4FBE725}"/>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25" name="Oval 24">
              <a:extLst>
                <a:ext uri="{FF2B5EF4-FFF2-40B4-BE49-F238E27FC236}">
                  <a16:creationId xmlns:a16="http://schemas.microsoft.com/office/drawing/2014/main" id="{5410ADC6-EF23-D0E0-EE31-F03974698D6C}"/>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6" name="AutoShape 6">
              <a:extLst>
                <a:ext uri="{FF2B5EF4-FFF2-40B4-BE49-F238E27FC236}">
                  <a16:creationId xmlns:a16="http://schemas.microsoft.com/office/drawing/2014/main" id="{C5164B93-D88D-3B88-0C1C-BA189469C687}"/>
                </a:ext>
              </a:extLst>
            </p:cNvPr>
            <p:cNvCxnSpPr>
              <a:cxnSpLocks noChangeShapeType="1"/>
              <a:stCxn id="24" idx="2"/>
              <a:endCxn id="25"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 name="AutoShape 8">
              <a:extLst>
                <a:ext uri="{FF2B5EF4-FFF2-40B4-BE49-F238E27FC236}">
                  <a16:creationId xmlns:a16="http://schemas.microsoft.com/office/drawing/2014/main" id="{1AF0A050-F9A3-DB04-F950-E9E56B83D564}"/>
                </a:ext>
              </a:extLst>
            </p:cNvPr>
            <p:cNvCxnSpPr>
              <a:cxnSpLocks noChangeShapeType="1"/>
              <a:stCxn id="23" idx="6"/>
              <a:endCxn id="28"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 name="Oval 27">
              <a:extLst>
                <a:ext uri="{FF2B5EF4-FFF2-40B4-BE49-F238E27FC236}">
                  <a16:creationId xmlns:a16="http://schemas.microsoft.com/office/drawing/2014/main" id="{769B4C8D-1E30-1DA3-B18F-29B98E3A4D40}"/>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29" name="Oval 28">
              <a:extLst>
                <a:ext uri="{FF2B5EF4-FFF2-40B4-BE49-F238E27FC236}">
                  <a16:creationId xmlns:a16="http://schemas.microsoft.com/office/drawing/2014/main" id="{C8C4934E-A910-70FB-82CA-69C7AB61D233}"/>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30" name="AutoShape 11">
              <a:extLst>
                <a:ext uri="{FF2B5EF4-FFF2-40B4-BE49-F238E27FC236}">
                  <a16:creationId xmlns:a16="http://schemas.microsoft.com/office/drawing/2014/main" id="{5C38BA44-27F4-6AF3-205B-0852E1A9A2CB}"/>
                </a:ext>
              </a:extLst>
            </p:cNvPr>
            <p:cNvCxnSpPr>
              <a:cxnSpLocks noChangeShapeType="1"/>
              <a:stCxn id="29" idx="2"/>
              <a:endCxn id="38"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1" name="AutoShape 12">
              <a:extLst>
                <a:ext uri="{FF2B5EF4-FFF2-40B4-BE49-F238E27FC236}">
                  <a16:creationId xmlns:a16="http://schemas.microsoft.com/office/drawing/2014/main" id="{5A31928A-1904-7008-B60D-329756955F3B}"/>
                </a:ext>
              </a:extLst>
            </p:cNvPr>
            <p:cNvCxnSpPr>
              <a:cxnSpLocks noChangeShapeType="1"/>
              <a:stCxn id="29" idx="1"/>
              <a:endCxn id="28"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2" name="AutoShape 13">
              <a:extLst>
                <a:ext uri="{FF2B5EF4-FFF2-40B4-BE49-F238E27FC236}">
                  <a16:creationId xmlns:a16="http://schemas.microsoft.com/office/drawing/2014/main" id="{E1BA189F-6747-428A-5FD2-3DDF3DCE2A3C}"/>
                </a:ext>
              </a:extLst>
            </p:cNvPr>
            <p:cNvCxnSpPr>
              <a:cxnSpLocks noChangeShapeType="1"/>
              <a:stCxn id="24" idx="7"/>
              <a:endCxn id="29"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 name="AutoShape 14">
              <a:extLst>
                <a:ext uri="{FF2B5EF4-FFF2-40B4-BE49-F238E27FC236}">
                  <a16:creationId xmlns:a16="http://schemas.microsoft.com/office/drawing/2014/main" id="{75C8E580-F4E4-7F1E-7706-05D546BF27C8}"/>
                </a:ext>
              </a:extLst>
            </p:cNvPr>
            <p:cNvCxnSpPr>
              <a:cxnSpLocks noChangeShapeType="1"/>
              <a:stCxn id="23" idx="5"/>
              <a:endCxn id="38"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5">
              <a:extLst>
                <a:ext uri="{FF2B5EF4-FFF2-40B4-BE49-F238E27FC236}">
                  <a16:creationId xmlns:a16="http://schemas.microsoft.com/office/drawing/2014/main" id="{3C8664B6-7585-25B7-FFCE-277E2DD09D70}"/>
                </a:ext>
              </a:extLst>
            </p:cNvPr>
            <p:cNvCxnSpPr>
              <a:cxnSpLocks noChangeShapeType="1"/>
              <a:stCxn id="28" idx="3"/>
              <a:endCxn id="38"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Oval 34">
              <a:extLst>
                <a:ext uri="{FF2B5EF4-FFF2-40B4-BE49-F238E27FC236}">
                  <a16:creationId xmlns:a16="http://schemas.microsoft.com/office/drawing/2014/main" id="{A25DA1A1-76A2-87BA-36BE-544001C0E495}"/>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37" name="AutoShape 17">
              <a:extLst>
                <a:ext uri="{FF2B5EF4-FFF2-40B4-BE49-F238E27FC236}">
                  <a16:creationId xmlns:a16="http://schemas.microsoft.com/office/drawing/2014/main" id="{9E0463A5-6EB0-1C6F-58E6-BCE2A6E7108E}"/>
                </a:ext>
              </a:extLst>
            </p:cNvPr>
            <p:cNvCxnSpPr>
              <a:cxnSpLocks noChangeShapeType="1"/>
              <a:stCxn id="35" idx="7"/>
              <a:endCxn id="23"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Oval 19">
              <a:extLst>
                <a:ext uri="{FF2B5EF4-FFF2-40B4-BE49-F238E27FC236}">
                  <a16:creationId xmlns:a16="http://schemas.microsoft.com/office/drawing/2014/main" id="{4E553521-A3E7-105A-DB87-3981FA9E1BCB}"/>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39" name="AutoShape 20">
              <a:extLst>
                <a:ext uri="{FF2B5EF4-FFF2-40B4-BE49-F238E27FC236}">
                  <a16:creationId xmlns:a16="http://schemas.microsoft.com/office/drawing/2014/main" id="{94A81B9B-BAD4-49FB-9AFC-C9AC1755D2E8}"/>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0" name="AutoShape 21">
              <a:extLst>
                <a:ext uri="{FF2B5EF4-FFF2-40B4-BE49-F238E27FC236}">
                  <a16:creationId xmlns:a16="http://schemas.microsoft.com/office/drawing/2014/main" id="{462CB127-3B02-3DC3-FA88-6996BC40159B}"/>
                </a:ext>
              </a:extLst>
            </p:cNvPr>
            <p:cNvCxnSpPr>
              <a:cxnSpLocks noChangeShapeType="1"/>
              <a:stCxn id="25" idx="7"/>
              <a:endCxn id="38"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2" name="Text Box 36">
              <a:extLst>
                <a:ext uri="{FF2B5EF4-FFF2-40B4-BE49-F238E27FC236}">
                  <a16:creationId xmlns:a16="http://schemas.microsoft.com/office/drawing/2014/main" id="{6F50FD1E-E840-46DB-188B-D6D4EED53622}"/>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3" name="Line 42">
              <a:extLst>
                <a:ext uri="{FF2B5EF4-FFF2-40B4-BE49-F238E27FC236}">
                  <a16:creationId xmlns:a16="http://schemas.microsoft.com/office/drawing/2014/main" id="{8CF3B8D7-2B37-D8F0-A8FF-B09AF5F41EA7}"/>
                </a:ext>
              </a:extLst>
            </p:cNvPr>
            <p:cNvSpPr>
              <a:spLocks noChangeShapeType="1"/>
            </p:cNvSpPr>
            <p:nvPr/>
          </p:nvSpPr>
          <p:spPr bwMode="auto">
            <a:xfrm>
              <a:off x="4892359" y="2612162"/>
              <a:ext cx="618806" cy="76104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 name="Line 45">
              <a:extLst>
                <a:ext uri="{FF2B5EF4-FFF2-40B4-BE49-F238E27FC236}">
                  <a16:creationId xmlns:a16="http://schemas.microsoft.com/office/drawing/2014/main" id="{2124F43F-1E07-7F8B-498C-D1083CCE3E94}"/>
                </a:ext>
              </a:extLst>
            </p:cNvPr>
            <p:cNvSpPr>
              <a:spLocks noChangeShapeType="1"/>
            </p:cNvSpPr>
            <p:nvPr/>
          </p:nvSpPr>
          <p:spPr bwMode="auto">
            <a:xfrm flipV="1">
              <a:off x="2853690" y="2641600"/>
              <a:ext cx="14478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Text Box 47">
              <a:extLst>
                <a:ext uri="{FF2B5EF4-FFF2-40B4-BE49-F238E27FC236}">
                  <a16:creationId xmlns:a16="http://schemas.microsoft.com/office/drawing/2014/main" id="{4222767E-0472-BFCD-C36C-1C7707F1FE42}"/>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50" name="AutoShape 18">
              <a:extLst>
                <a:ext uri="{FF2B5EF4-FFF2-40B4-BE49-F238E27FC236}">
                  <a16:creationId xmlns:a16="http://schemas.microsoft.com/office/drawing/2014/main" id="{3D571694-24BE-44AD-C4C6-D32947811F3B}"/>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 name="Picture 4" descr="drug Vector Icons free download in SVG ...">
              <a:extLst>
                <a:ext uri="{FF2B5EF4-FFF2-40B4-BE49-F238E27FC236}">
                  <a16:creationId xmlns:a16="http://schemas.microsoft.com/office/drawing/2014/main" id="{5C0F563A-0ED3-5C7A-B93B-09FD9BA0EF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2" name="Picture 4" descr="drug Vector Icons free download in SVG ...">
              <a:extLst>
                <a:ext uri="{FF2B5EF4-FFF2-40B4-BE49-F238E27FC236}">
                  <a16:creationId xmlns:a16="http://schemas.microsoft.com/office/drawing/2014/main" id="{E42D58EE-A48F-5510-1BFE-33D5A582D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3" name="Graphic 52" descr="Covid-19 outline">
              <a:extLst>
                <a:ext uri="{FF2B5EF4-FFF2-40B4-BE49-F238E27FC236}">
                  <a16:creationId xmlns:a16="http://schemas.microsoft.com/office/drawing/2014/main" id="{2B6B0862-2DCB-4B9D-4806-45AF8157F3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55" name="Graphic 54" descr="DNA with solid fill">
              <a:extLst>
                <a:ext uri="{FF2B5EF4-FFF2-40B4-BE49-F238E27FC236}">
                  <a16:creationId xmlns:a16="http://schemas.microsoft.com/office/drawing/2014/main" id="{4AE707AE-8574-B50F-7E82-244D8E547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6" name="Graphic 55" descr="Covid-19 outline">
              <a:extLst>
                <a:ext uri="{FF2B5EF4-FFF2-40B4-BE49-F238E27FC236}">
                  <a16:creationId xmlns:a16="http://schemas.microsoft.com/office/drawing/2014/main" id="{5C7DC35A-EDDC-6C1E-D460-C1FDD04F5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7" name="Graphic 56" descr="DNA with solid fill">
              <a:extLst>
                <a:ext uri="{FF2B5EF4-FFF2-40B4-BE49-F238E27FC236}">
                  <a16:creationId xmlns:a16="http://schemas.microsoft.com/office/drawing/2014/main" id="{A06AE2EE-779C-3C93-1A4D-88BBEF94C2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8" name="Graphic 57" descr="Man with solid fill">
              <a:extLst>
                <a:ext uri="{FF2B5EF4-FFF2-40B4-BE49-F238E27FC236}">
                  <a16:creationId xmlns:a16="http://schemas.microsoft.com/office/drawing/2014/main" id="{4A49CB27-7F9B-3D00-3539-1A3410A3BA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9" name="Text Box 22">
              <a:extLst>
                <a:ext uri="{FF2B5EF4-FFF2-40B4-BE49-F238E27FC236}">
                  <a16:creationId xmlns:a16="http://schemas.microsoft.com/office/drawing/2014/main" id="{20D45FE7-B49F-AC56-9C98-C76127E03D18}"/>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60" name="Text Box 22">
              <a:extLst>
                <a:ext uri="{FF2B5EF4-FFF2-40B4-BE49-F238E27FC236}">
                  <a16:creationId xmlns:a16="http://schemas.microsoft.com/office/drawing/2014/main" id="{BC97B994-DFEC-6FD5-9D42-E9BCD2919576}"/>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62" name="Text Box 22">
              <a:extLst>
                <a:ext uri="{FF2B5EF4-FFF2-40B4-BE49-F238E27FC236}">
                  <a16:creationId xmlns:a16="http://schemas.microsoft.com/office/drawing/2014/main" id="{A1432C02-C381-7AF5-A287-BA8A6AE8688B}"/>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63" name="Text Box 22">
              <a:extLst>
                <a:ext uri="{FF2B5EF4-FFF2-40B4-BE49-F238E27FC236}">
                  <a16:creationId xmlns:a16="http://schemas.microsoft.com/office/drawing/2014/main" id="{A7048D7B-1D0F-C75F-609F-70DF8E3D0A70}"/>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20" name="Text Box 22">
              <a:extLst>
                <a:ext uri="{FF2B5EF4-FFF2-40B4-BE49-F238E27FC236}">
                  <a16:creationId xmlns:a16="http://schemas.microsoft.com/office/drawing/2014/main" id="{2921B995-AD38-CC99-B90B-F04B4CFEF569}"/>
                </a:ext>
              </a:extLst>
            </p:cNvPr>
            <p:cNvSpPr txBox="1">
              <a:spLocks noChangeArrowheads="1"/>
            </p:cNvSpPr>
            <p:nvPr/>
          </p:nvSpPr>
          <p:spPr bwMode="auto">
            <a:xfrm>
              <a:off x="2641396" y="1647306"/>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21" name="Text Box 22">
              <a:extLst>
                <a:ext uri="{FF2B5EF4-FFF2-40B4-BE49-F238E27FC236}">
                  <a16:creationId xmlns:a16="http://schemas.microsoft.com/office/drawing/2014/main" id="{41F03FEC-968D-57A7-1CDA-1B767F25DFE5}"/>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22" name="Text Box 22">
              <a:extLst>
                <a:ext uri="{FF2B5EF4-FFF2-40B4-BE49-F238E27FC236}">
                  <a16:creationId xmlns:a16="http://schemas.microsoft.com/office/drawing/2014/main" id="{A49F9E31-C53B-DAC6-916C-C9A089A30DD8}"/>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23" name="Text Box 22">
              <a:extLst>
                <a:ext uri="{FF2B5EF4-FFF2-40B4-BE49-F238E27FC236}">
                  <a16:creationId xmlns:a16="http://schemas.microsoft.com/office/drawing/2014/main" id="{78FB54BC-4B3D-DA82-4443-265149A97116}"/>
                </a:ext>
              </a:extLst>
            </p:cNvPr>
            <p:cNvSpPr txBox="1">
              <a:spLocks noChangeArrowheads="1"/>
            </p:cNvSpPr>
            <p:nvPr/>
          </p:nvSpPr>
          <p:spPr bwMode="auto">
            <a:xfrm>
              <a:off x="2734354"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25" name="AutoShape 11">
              <a:extLst>
                <a:ext uri="{FF2B5EF4-FFF2-40B4-BE49-F238E27FC236}">
                  <a16:creationId xmlns:a16="http://schemas.microsoft.com/office/drawing/2014/main" id="{A486458F-1971-260B-F483-9291125EB368}"/>
                </a:ext>
              </a:extLst>
            </p:cNvPr>
            <p:cNvCxnSpPr>
              <a:cxnSpLocks noChangeShapeType="1"/>
              <a:stCxn id="38" idx="2"/>
              <a:endCxn id="35"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26" name="Text Box 22">
              <a:extLst>
                <a:ext uri="{FF2B5EF4-FFF2-40B4-BE49-F238E27FC236}">
                  <a16:creationId xmlns:a16="http://schemas.microsoft.com/office/drawing/2014/main" id="{787526AD-D630-BA9A-19F1-286684A39D0E}"/>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27" name="Text Box 22">
              <a:extLst>
                <a:ext uri="{FF2B5EF4-FFF2-40B4-BE49-F238E27FC236}">
                  <a16:creationId xmlns:a16="http://schemas.microsoft.com/office/drawing/2014/main" id="{CDB56E4D-C280-2194-A9C8-2D3E2179DA68}"/>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28" name="Text Box 22">
              <a:extLst>
                <a:ext uri="{FF2B5EF4-FFF2-40B4-BE49-F238E27FC236}">
                  <a16:creationId xmlns:a16="http://schemas.microsoft.com/office/drawing/2014/main" id="{D9B0831F-8DFB-9764-7D34-A88B139F3CC5}"/>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29" name="Text Box 22">
              <a:extLst>
                <a:ext uri="{FF2B5EF4-FFF2-40B4-BE49-F238E27FC236}">
                  <a16:creationId xmlns:a16="http://schemas.microsoft.com/office/drawing/2014/main" id="{6D8C5F1B-0DD0-8AF1-D28E-CF55FFCC3348}"/>
                </a:ext>
              </a:extLst>
            </p:cNvPr>
            <p:cNvSpPr txBox="1">
              <a:spLocks noChangeArrowheads="1"/>
            </p:cNvSpPr>
            <p:nvPr/>
          </p:nvSpPr>
          <p:spPr bwMode="auto">
            <a:xfrm>
              <a:off x="4710600"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grpSp>
      <p:sp>
        <p:nvSpPr>
          <p:cNvPr id="5130" name="TextBox 5129">
            <a:extLst>
              <a:ext uri="{FF2B5EF4-FFF2-40B4-BE49-F238E27FC236}">
                <a16:creationId xmlns:a16="http://schemas.microsoft.com/office/drawing/2014/main" id="{96B04C82-B450-2C55-780D-780D044D4962}"/>
              </a:ext>
            </a:extLst>
          </p:cNvPr>
          <p:cNvSpPr txBox="1"/>
          <p:nvPr/>
        </p:nvSpPr>
        <p:spPr>
          <a:xfrm>
            <a:off x="208344" y="3733945"/>
            <a:ext cx="2419107" cy="276999"/>
          </a:xfrm>
          <a:prstGeom prst="rect">
            <a:avLst/>
          </a:prstGeom>
          <a:noFill/>
        </p:spPr>
        <p:txBody>
          <a:bodyPr wrap="square" rtlCol="0">
            <a:spAutoFit/>
          </a:bodyPr>
          <a:lstStyle/>
          <a:p>
            <a:r>
              <a:rPr lang="en-US" sz="1200" dirty="0"/>
              <a:t>K =1:   u – r7 – disease –r7 –v</a:t>
            </a:r>
          </a:p>
        </p:txBody>
      </p:sp>
      <p:grpSp>
        <p:nvGrpSpPr>
          <p:cNvPr id="5133" name="Group 5132">
            <a:extLst>
              <a:ext uri="{FF2B5EF4-FFF2-40B4-BE49-F238E27FC236}">
                <a16:creationId xmlns:a16="http://schemas.microsoft.com/office/drawing/2014/main" id="{CA4265E5-0CBB-54FA-A788-C519B8560595}"/>
              </a:ext>
            </a:extLst>
          </p:cNvPr>
          <p:cNvGrpSpPr/>
          <p:nvPr/>
        </p:nvGrpSpPr>
        <p:grpSpPr>
          <a:xfrm>
            <a:off x="6088284" y="1226916"/>
            <a:ext cx="3055716" cy="2391279"/>
            <a:chOff x="1986915" y="1057682"/>
            <a:chExt cx="4752975" cy="3122106"/>
          </a:xfrm>
        </p:grpSpPr>
        <p:sp>
          <p:nvSpPr>
            <p:cNvPr id="5134" name="Oval 5133">
              <a:extLst>
                <a:ext uri="{FF2B5EF4-FFF2-40B4-BE49-F238E27FC236}">
                  <a16:creationId xmlns:a16="http://schemas.microsoft.com/office/drawing/2014/main" id="{B533FF91-D342-23E2-DA74-B1ABD77D29D9}"/>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35" name="Oval 5134">
              <a:extLst>
                <a:ext uri="{FF2B5EF4-FFF2-40B4-BE49-F238E27FC236}">
                  <a16:creationId xmlns:a16="http://schemas.microsoft.com/office/drawing/2014/main" id="{BC4D0C05-CB6F-622C-E3C6-7FE8638128BD}"/>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46" name="Oval 5145">
              <a:extLst>
                <a:ext uri="{FF2B5EF4-FFF2-40B4-BE49-F238E27FC236}">
                  <a16:creationId xmlns:a16="http://schemas.microsoft.com/office/drawing/2014/main" id="{C5A48C59-2685-1829-397C-66CAC21ED839}"/>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47" name="AutoShape 6">
              <a:extLst>
                <a:ext uri="{FF2B5EF4-FFF2-40B4-BE49-F238E27FC236}">
                  <a16:creationId xmlns:a16="http://schemas.microsoft.com/office/drawing/2014/main" id="{05DC6AC8-FA63-33AB-94D6-15207CE177E3}"/>
                </a:ext>
              </a:extLst>
            </p:cNvPr>
            <p:cNvCxnSpPr>
              <a:cxnSpLocks noChangeShapeType="1"/>
              <a:stCxn id="5135" idx="2"/>
              <a:endCxn id="514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48" name="AutoShape 8">
              <a:extLst>
                <a:ext uri="{FF2B5EF4-FFF2-40B4-BE49-F238E27FC236}">
                  <a16:creationId xmlns:a16="http://schemas.microsoft.com/office/drawing/2014/main" id="{D2400F1D-BEBA-5D07-C0DE-A2E595F32978}"/>
                </a:ext>
              </a:extLst>
            </p:cNvPr>
            <p:cNvCxnSpPr>
              <a:cxnSpLocks noChangeShapeType="1"/>
              <a:stCxn id="5134" idx="6"/>
              <a:endCxn id="5149"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49" name="Oval 5148">
              <a:extLst>
                <a:ext uri="{FF2B5EF4-FFF2-40B4-BE49-F238E27FC236}">
                  <a16:creationId xmlns:a16="http://schemas.microsoft.com/office/drawing/2014/main" id="{82F80775-9B65-915F-E2EE-EEF3A1598AAC}"/>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50" name="Oval 5149">
              <a:extLst>
                <a:ext uri="{FF2B5EF4-FFF2-40B4-BE49-F238E27FC236}">
                  <a16:creationId xmlns:a16="http://schemas.microsoft.com/office/drawing/2014/main" id="{5F41E6BD-41DE-9C12-DBEA-51959F2DA112}"/>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51" name="AutoShape 11">
              <a:extLst>
                <a:ext uri="{FF2B5EF4-FFF2-40B4-BE49-F238E27FC236}">
                  <a16:creationId xmlns:a16="http://schemas.microsoft.com/office/drawing/2014/main" id="{5A1170BD-99A2-210A-9D87-F7373C309C8C}"/>
                </a:ext>
              </a:extLst>
            </p:cNvPr>
            <p:cNvCxnSpPr>
              <a:cxnSpLocks noChangeShapeType="1"/>
              <a:stCxn id="5150" idx="2"/>
              <a:endCxn id="5162"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52" name="AutoShape 12">
              <a:extLst>
                <a:ext uri="{FF2B5EF4-FFF2-40B4-BE49-F238E27FC236}">
                  <a16:creationId xmlns:a16="http://schemas.microsoft.com/office/drawing/2014/main" id="{5A0C52A5-68D6-CEC9-11E7-7D19A5C8B62F}"/>
                </a:ext>
              </a:extLst>
            </p:cNvPr>
            <p:cNvCxnSpPr>
              <a:cxnSpLocks noChangeShapeType="1"/>
              <a:stCxn id="5150" idx="1"/>
              <a:endCxn id="5149"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53" name="AutoShape 13">
              <a:extLst>
                <a:ext uri="{FF2B5EF4-FFF2-40B4-BE49-F238E27FC236}">
                  <a16:creationId xmlns:a16="http://schemas.microsoft.com/office/drawing/2014/main" id="{198B7504-B835-5E34-D540-4128C0F228DA}"/>
                </a:ext>
              </a:extLst>
            </p:cNvPr>
            <p:cNvCxnSpPr>
              <a:cxnSpLocks noChangeShapeType="1"/>
              <a:stCxn id="5135" idx="7"/>
              <a:endCxn id="5150"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58" name="AutoShape 14">
              <a:extLst>
                <a:ext uri="{FF2B5EF4-FFF2-40B4-BE49-F238E27FC236}">
                  <a16:creationId xmlns:a16="http://schemas.microsoft.com/office/drawing/2014/main" id="{9E4D3060-DDDD-2ED2-F9C2-666BACFF4DE7}"/>
                </a:ext>
              </a:extLst>
            </p:cNvPr>
            <p:cNvCxnSpPr>
              <a:cxnSpLocks noChangeShapeType="1"/>
              <a:stCxn id="5134" idx="5"/>
              <a:endCxn id="5162"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59" name="AutoShape 15">
              <a:extLst>
                <a:ext uri="{FF2B5EF4-FFF2-40B4-BE49-F238E27FC236}">
                  <a16:creationId xmlns:a16="http://schemas.microsoft.com/office/drawing/2014/main" id="{49620D6A-E81D-9299-1190-574D648F4DDA}"/>
                </a:ext>
              </a:extLst>
            </p:cNvPr>
            <p:cNvCxnSpPr>
              <a:cxnSpLocks noChangeShapeType="1"/>
              <a:stCxn id="5149" idx="3"/>
              <a:endCxn id="5162"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60" name="Oval 5159">
              <a:extLst>
                <a:ext uri="{FF2B5EF4-FFF2-40B4-BE49-F238E27FC236}">
                  <a16:creationId xmlns:a16="http://schemas.microsoft.com/office/drawing/2014/main" id="{00E3AD3A-9727-107F-5EC9-327C0F3CDC4B}"/>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61" name="AutoShape 17">
              <a:extLst>
                <a:ext uri="{FF2B5EF4-FFF2-40B4-BE49-F238E27FC236}">
                  <a16:creationId xmlns:a16="http://schemas.microsoft.com/office/drawing/2014/main" id="{CE6C416A-6B30-08AF-5831-D41EFC4F3DBE}"/>
                </a:ext>
              </a:extLst>
            </p:cNvPr>
            <p:cNvCxnSpPr>
              <a:cxnSpLocks noChangeShapeType="1"/>
              <a:stCxn id="5160" idx="7"/>
              <a:endCxn id="513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62" name="Oval 19">
              <a:extLst>
                <a:ext uri="{FF2B5EF4-FFF2-40B4-BE49-F238E27FC236}">
                  <a16:creationId xmlns:a16="http://schemas.microsoft.com/office/drawing/2014/main" id="{727D5A3C-1844-EF8A-616C-6A9F829987D8}"/>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63" name="AutoShape 20">
              <a:extLst>
                <a:ext uri="{FF2B5EF4-FFF2-40B4-BE49-F238E27FC236}">
                  <a16:creationId xmlns:a16="http://schemas.microsoft.com/office/drawing/2014/main" id="{38180EEE-2C86-1722-74D7-157CAB38CCC0}"/>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64" name="AutoShape 21">
              <a:extLst>
                <a:ext uri="{FF2B5EF4-FFF2-40B4-BE49-F238E27FC236}">
                  <a16:creationId xmlns:a16="http://schemas.microsoft.com/office/drawing/2014/main" id="{922D850B-FEA0-3A27-40DA-3AA446BF41BD}"/>
                </a:ext>
              </a:extLst>
            </p:cNvPr>
            <p:cNvCxnSpPr>
              <a:cxnSpLocks noChangeShapeType="1"/>
              <a:stCxn id="5146" idx="7"/>
              <a:endCxn id="5162"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65" name="Text Box 36">
              <a:extLst>
                <a:ext uri="{FF2B5EF4-FFF2-40B4-BE49-F238E27FC236}">
                  <a16:creationId xmlns:a16="http://schemas.microsoft.com/office/drawing/2014/main" id="{1AE82371-4B91-6C4A-FD45-537D35322B5B}"/>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5166" name="Line 42">
              <a:extLst>
                <a:ext uri="{FF2B5EF4-FFF2-40B4-BE49-F238E27FC236}">
                  <a16:creationId xmlns:a16="http://schemas.microsoft.com/office/drawing/2014/main" id="{A8025002-E140-112C-5AAB-AA9F73AE31C3}"/>
                </a:ext>
              </a:extLst>
            </p:cNvPr>
            <p:cNvSpPr>
              <a:spLocks noChangeShapeType="1"/>
            </p:cNvSpPr>
            <p:nvPr/>
          </p:nvSpPr>
          <p:spPr bwMode="auto">
            <a:xfrm>
              <a:off x="3691890" y="1651043"/>
              <a:ext cx="612773" cy="63774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67" name="Line 45">
              <a:extLst>
                <a:ext uri="{FF2B5EF4-FFF2-40B4-BE49-F238E27FC236}">
                  <a16:creationId xmlns:a16="http://schemas.microsoft.com/office/drawing/2014/main" id="{AE90327C-CE8E-288F-65BC-99E38E45DB07}"/>
                </a:ext>
              </a:extLst>
            </p:cNvPr>
            <p:cNvSpPr>
              <a:spLocks noChangeShapeType="1"/>
            </p:cNvSpPr>
            <p:nvPr/>
          </p:nvSpPr>
          <p:spPr bwMode="auto">
            <a:xfrm flipV="1">
              <a:off x="2891790" y="1701571"/>
              <a:ext cx="447557" cy="559017"/>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68" name="Text Box 47">
              <a:extLst>
                <a:ext uri="{FF2B5EF4-FFF2-40B4-BE49-F238E27FC236}">
                  <a16:creationId xmlns:a16="http://schemas.microsoft.com/office/drawing/2014/main" id="{2C2BF91D-A191-4402-577D-1F4968A01A51}"/>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5169" name="AutoShape 18">
              <a:extLst>
                <a:ext uri="{FF2B5EF4-FFF2-40B4-BE49-F238E27FC236}">
                  <a16:creationId xmlns:a16="http://schemas.microsoft.com/office/drawing/2014/main" id="{48E53962-ABD5-33E8-6692-5BA8DF0BFDA3}"/>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70" name="Picture 4" descr="drug Vector Icons free download in SVG ...">
              <a:extLst>
                <a:ext uri="{FF2B5EF4-FFF2-40B4-BE49-F238E27FC236}">
                  <a16:creationId xmlns:a16="http://schemas.microsoft.com/office/drawing/2014/main" id="{40BADB15-6BC1-E836-6A9D-DD6FF4095E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171" name="Picture 4" descr="drug Vector Icons free download in SVG ...">
              <a:extLst>
                <a:ext uri="{FF2B5EF4-FFF2-40B4-BE49-F238E27FC236}">
                  <a16:creationId xmlns:a16="http://schemas.microsoft.com/office/drawing/2014/main" id="{667C96ED-75AA-D0C1-1D24-52247B5F4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172" name="Graphic 5171" descr="Covid-19 outline">
              <a:extLst>
                <a:ext uri="{FF2B5EF4-FFF2-40B4-BE49-F238E27FC236}">
                  <a16:creationId xmlns:a16="http://schemas.microsoft.com/office/drawing/2014/main" id="{13C49154-CF8A-9362-D8D3-DFB915A1E0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5173" name="Graphic 5172" descr="DNA with solid fill">
              <a:extLst>
                <a:ext uri="{FF2B5EF4-FFF2-40B4-BE49-F238E27FC236}">
                  <a16:creationId xmlns:a16="http://schemas.microsoft.com/office/drawing/2014/main" id="{D42B8E8D-5071-26C8-B9CE-5BB7144260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74" name="Graphic 5173" descr="Covid-19 outline">
              <a:extLst>
                <a:ext uri="{FF2B5EF4-FFF2-40B4-BE49-F238E27FC236}">
                  <a16:creationId xmlns:a16="http://schemas.microsoft.com/office/drawing/2014/main" id="{5571E32A-A494-4B77-8E92-E8AA563A0F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75" name="Graphic 5174" descr="DNA with solid fill">
              <a:extLst>
                <a:ext uri="{FF2B5EF4-FFF2-40B4-BE49-F238E27FC236}">
                  <a16:creationId xmlns:a16="http://schemas.microsoft.com/office/drawing/2014/main" id="{AD70BFB4-1396-C7BA-72AF-1003263956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76" name="Graphic 5175" descr="Man with solid fill">
              <a:extLst>
                <a:ext uri="{FF2B5EF4-FFF2-40B4-BE49-F238E27FC236}">
                  <a16:creationId xmlns:a16="http://schemas.microsoft.com/office/drawing/2014/main" id="{D5CE7F90-BCAE-3080-B5E9-4D8DE61628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77" name="Text Box 22">
              <a:extLst>
                <a:ext uri="{FF2B5EF4-FFF2-40B4-BE49-F238E27FC236}">
                  <a16:creationId xmlns:a16="http://schemas.microsoft.com/office/drawing/2014/main" id="{6C021C83-1CB5-1B91-C44B-7870A30D5D39}"/>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78" name="Text Box 22">
              <a:extLst>
                <a:ext uri="{FF2B5EF4-FFF2-40B4-BE49-F238E27FC236}">
                  <a16:creationId xmlns:a16="http://schemas.microsoft.com/office/drawing/2014/main" id="{7D1A7362-ACAB-A3BB-5E32-27F3A6A73C97}"/>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79" name="Text Box 22">
              <a:extLst>
                <a:ext uri="{FF2B5EF4-FFF2-40B4-BE49-F238E27FC236}">
                  <a16:creationId xmlns:a16="http://schemas.microsoft.com/office/drawing/2014/main" id="{A1E2C02A-0369-F6AC-F3D8-EAFBB3CD88A7}"/>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80" name="Text Box 22">
              <a:extLst>
                <a:ext uri="{FF2B5EF4-FFF2-40B4-BE49-F238E27FC236}">
                  <a16:creationId xmlns:a16="http://schemas.microsoft.com/office/drawing/2014/main" id="{6792EE89-620C-DD8B-7DDE-829A1A8D859A}"/>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81" name="Text Box 22">
              <a:extLst>
                <a:ext uri="{FF2B5EF4-FFF2-40B4-BE49-F238E27FC236}">
                  <a16:creationId xmlns:a16="http://schemas.microsoft.com/office/drawing/2014/main" id="{36426D4A-F483-9073-51F6-B5CE951CCB55}"/>
                </a:ext>
              </a:extLst>
            </p:cNvPr>
            <p:cNvSpPr txBox="1">
              <a:spLocks noChangeArrowheads="1"/>
            </p:cNvSpPr>
            <p:nvPr/>
          </p:nvSpPr>
          <p:spPr bwMode="auto">
            <a:xfrm>
              <a:off x="2664083" y="1668749"/>
              <a:ext cx="316111"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82" name="Text Box 22">
              <a:extLst>
                <a:ext uri="{FF2B5EF4-FFF2-40B4-BE49-F238E27FC236}">
                  <a16:creationId xmlns:a16="http://schemas.microsoft.com/office/drawing/2014/main" id="{D8593847-7BCB-FA9D-131A-D6EA69702D5C}"/>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83" name="Text Box 22">
              <a:extLst>
                <a:ext uri="{FF2B5EF4-FFF2-40B4-BE49-F238E27FC236}">
                  <a16:creationId xmlns:a16="http://schemas.microsoft.com/office/drawing/2014/main" id="{B9F419FC-D747-5343-5EB3-719185CAEA60}"/>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84" name="Text Box 22">
              <a:extLst>
                <a:ext uri="{FF2B5EF4-FFF2-40B4-BE49-F238E27FC236}">
                  <a16:creationId xmlns:a16="http://schemas.microsoft.com/office/drawing/2014/main" id="{C4A43EE0-FAF3-498E-0AEA-2F742F5503F1}"/>
                </a:ext>
              </a:extLst>
            </p:cNvPr>
            <p:cNvSpPr txBox="1">
              <a:spLocks noChangeArrowheads="1"/>
            </p:cNvSpPr>
            <p:nvPr/>
          </p:nvSpPr>
          <p:spPr bwMode="auto">
            <a:xfrm>
              <a:off x="2777735" y="3103651"/>
              <a:ext cx="316111"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85" name="AutoShape 11">
              <a:extLst>
                <a:ext uri="{FF2B5EF4-FFF2-40B4-BE49-F238E27FC236}">
                  <a16:creationId xmlns:a16="http://schemas.microsoft.com/office/drawing/2014/main" id="{67C026DC-03DE-D7E5-E281-21FDAF96A2A2}"/>
                </a:ext>
              </a:extLst>
            </p:cNvPr>
            <p:cNvCxnSpPr>
              <a:cxnSpLocks noChangeShapeType="1"/>
              <a:stCxn id="5162" idx="2"/>
              <a:endCxn id="5160"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86" name="Text Box 22">
              <a:extLst>
                <a:ext uri="{FF2B5EF4-FFF2-40B4-BE49-F238E27FC236}">
                  <a16:creationId xmlns:a16="http://schemas.microsoft.com/office/drawing/2014/main" id="{59B4AE90-3A65-ECB9-BCDA-D8A070C198E4}"/>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87" name="Text Box 22">
              <a:extLst>
                <a:ext uri="{FF2B5EF4-FFF2-40B4-BE49-F238E27FC236}">
                  <a16:creationId xmlns:a16="http://schemas.microsoft.com/office/drawing/2014/main" id="{D3AE67CE-A9A4-80B7-447D-8C3424E5B267}"/>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88" name="Text Box 22">
              <a:extLst>
                <a:ext uri="{FF2B5EF4-FFF2-40B4-BE49-F238E27FC236}">
                  <a16:creationId xmlns:a16="http://schemas.microsoft.com/office/drawing/2014/main" id="{FB286B5E-4E03-03B4-5CB4-A66D35934EC4}"/>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89" name="Text Box 22">
              <a:extLst>
                <a:ext uri="{FF2B5EF4-FFF2-40B4-BE49-F238E27FC236}">
                  <a16:creationId xmlns:a16="http://schemas.microsoft.com/office/drawing/2014/main" id="{45363168-17EA-09ED-8DBD-E8B3D6DD0587}"/>
                </a:ext>
              </a:extLst>
            </p:cNvPr>
            <p:cNvSpPr txBox="1">
              <a:spLocks noChangeArrowheads="1"/>
            </p:cNvSpPr>
            <p:nvPr/>
          </p:nvSpPr>
          <p:spPr bwMode="auto">
            <a:xfrm>
              <a:off x="4695388" y="3008401"/>
              <a:ext cx="316111"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90" name="Line 42">
              <a:extLst>
                <a:ext uri="{FF2B5EF4-FFF2-40B4-BE49-F238E27FC236}">
                  <a16:creationId xmlns:a16="http://schemas.microsoft.com/office/drawing/2014/main" id="{691C52A8-AABB-87B6-7365-2A4CEE62B68C}"/>
                </a:ext>
              </a:extLst>
            </p:cNvPr>
            <p:cNvSpPr>
              <a:spLocks noChangeShapeType="1"/>
            </p:cNvSpPr>
            <p:nvPr/>
          </p:nvSpPr>
          <p:spPr bwMode="auto">
            <a:xfrm>
              <a:off x="4895159" y="2673348"/>
              <a:ext cx="491372" cy="648491"/>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191" name="TextBox 5190">
            <a:extLst>
              <a:ext uri="{FF2B5EF4-FFF2-40B4-BE49-F238E27FC236}">
                <a16:creationId xmlns:a16="http://schemas.microsoft.com/office/drawing/2014/main" id="{7A026510-9E28-8592-7ACC-757B2C9E4A45}"/>
              </a:ext>
            </a:extLst>
          </p:cNvPr>
          <p:cNvSpPr txBox="1"/>
          <p:nvPr/>
        </p:nvSpPr>
        <p:spPr>
          <a:xfrm>
            <a:off x="6400800" y="3641611"/>
            <a:ext cx="2858947" cy="461665"/>
          </a:xfrm>
          <a:prstGeom prst="rect">
            <a:avLst/>
          </a:prstGeom>
          <a:noFill/>
        </p:spPr>
        <p:txBody>
          <a:bodyPr wrap="square" rtlCol="0">
            <a:spAutoFit/>
          </a:bodyPr>
          <a:lstStyle/>
          <a:p>
            <a:r>
              <a:rPr lang="en-US" sz="1200" dirty="0"/>
              <a:t>Remove: edges r7 &amp; r1</a:t>
            </a:r>
          </a:p>
          <a:p>
            <a:r>
              <a:rPr lang="en-US" sz="1200" dirty="0"/>
              <a:t>K = 3:  u – r5 – gene –r4 –disease-r7-v</a:t>
            </a:r>
          </a:p>
        </p:txBody>
      </p:sp>
      <p:sp>
        <p:nvSpPr>
          <p:cNvPr id="5196" name="Title 1">
            <a:extLst>
              <a:ext uri="{FF2B5EF4-FFF2-40B4-BE49-F238E27FC236}">
                <a16:creationId xmlns:a16="http://schemas.microsoft.com/office/drawing/2014/main" id="{CAABB5C1-3FC5-62DC-CCDB-C10C41CE40C5}"/>
              </a:ext>
            </a:extLst>
          </p:cNvPr>
          <p:cNvSpPr>
            <a:spLocks noGrp="1"/>
          </p:cNvSpPr>
          <p:nvPr>
            <p:ph type="title"/>
          </p:nvPr>
        </p:nvSpPr>
        <p:spPr>
          <a:xfrm>
            <a:off x="2652566" y="48495"/>
            <a:ext cx="4532425" cy="397928"/>
          </a:xfrm>
        </p:spPr>
        <p:txBody>
          <a:bodyPr>
            <a:noAutofit/>
          </a:bodyPr>
          <a:lstStyle/>
          <a:p>
            <a:pPr algn="ctr"/>
            <a:r>
              <a:rPr lang="en-US" sz="1600" dirty="0">
                <a:latin typeface="Baskerville Old Face" panose="02020602080505020303" pitchFamily="18" charset="77"/>
              </a:rPr>
              <a:t>Fi</a:t>
            </a:r>
            <a:r>
              <a:rPr lang="en-US" sz="1600" b="1" dirty="0">
                <a:latin typeface="Baskerville Old Face" panose="02020602080505020303" pitchFamily="18" charset="77"/>
              </a:rPr>
              <a:t>nding K Shortest Paths with Yen's Algorithm</a:t>
            </a:r>
            <a:endParaRPr lang="en-US" sz="1600" dirty="0">
              <a:latin typeface="Baskerville Old Face" panose="02020602080505020303" pitchFamily="18" charset="77"/>
            </a:endParaRPr>
          </a:p>
        </p:txBody>
      </p:sp>
      <p:pic>
        <p:nvPicPr>
          <p:cNvPr id="5197" name="Google Shape;70;p13">
            <a:extLst>
              <a:ext uri="{FF2B5EF4-FFF2-40B4-BE49-F238E27FC236}">
                <a16:creationId xmlns:a16="http://schemas.microsoft.com/office/drawing/2014/main" id="{0F6FD572-5A33-EDEA-AC3D-4F1C73D9BE0D}"/>
              </a:ext>
            </a:extLst>
          </p:cNvPr>
          <p:cNvPicPr preferRelativeResize="0"/>
          <p:nvPr/>
        </p:nvPicPr>
        <p:blipFill>
          <a:blip r:embed="rId10">
            <a:alphaModFix/>
          </a:blip>
          <a:stretch>
            <a:fillRect/>
          </a:stretch>
        </p:blipFill>
        <p:spPr>
          <a:xfrm>
            <a:off x="27525" y="15352"/>
            <a:ext cx="1644859" cy="469600"/>
          </a:xfrm>
          <a:prstGeom prst="rect">
            <a:avLst/>
          </a:prstGeom>
          <a:noFill/>
          <a:ln>
            <a:noFill/>
          </a:ln>
        </p:spPr>
      </p:pic>
      <p:pic>
        <p:nvPicPr>
          <p:cNvPr id="5198" name="Google Shape;85;p14">
            <a:extLst>
              <a:ext uri="{FF2B5EF4-FFF2-40B4-BE49-F238E27FC236}">
                <a16:creationId xmlns:a16="http://schemas.microsoft.com/office/drawing/2014/main" id="{F4516CD3-523E-D476-AC47-51F67CF4F52E}"/>
              </a:ext>
            </a:extLst>
          </p:cNvPr>
          <p:cNvPicPr preferRelativeResize="0"/>
          <p:nvPr/>
        </p:nvPicPr>
        <p:blipFill rotWithShape="1">
          <a:blip r:embed="rId11">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34154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6" name="Rectangle 5">
            <a:extLst>
              <a:ext uri="{FF2B5EF4-FFF2-40B4-BE49-F238E27FC236}">
                <a16:creationId xmlns:a16="http://schemas.microsoft.com/office/drawing/2014/main" id="{C5622F5A-A7ED-C613-FFCC-3A576B08D9EB}"/>
              </a:ext>
            </a:extLst>
          </p:cNvPr>
          <p:cNvSpPr/>
          <p:nvPr/>
        </p:nvSpPr>
        <p:spPr>
          <a:xfrm>
            <a:off x="6166898" y="2294456"/>
            <a:ext cx="2951240" cy="1196851"/>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a:extLst>
              <a:ext uri="{FF2B5EF4-FFF2-40B4-BE49-F238E27FC236}">
                <a16:creationId xmlns:a16="http://schemas.microsoft.com/office/drawing/2014/main" id="{3684E545-D653-BA23-A4F7-3A5079A22262}"/>
              </a:ext>
            </a:extLst>
          </p:cNvPr>
          <p:cNvSpPr/>
          <p:nvPr/>
        </p:nvSpPr>
        <p:spPr>
          <a:xfrm>
            <a:off x="6177289" y="1107996"/>
            <a:ext cx="2951240" cy="119685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0" name="Google Shape;190;p27"/>
          <p:cNvPicPr preferRelativeResize="0"/>
          <p:nvPr/>
        </p:nvPicPr>
        <p:blipFill rotWithShape="1">
          <a:blip r:embed="rId3">
            <a:alphaModFix/>
          </a:blip>
          <a:srcRect r="77975"/>
          <a:stretch/>
        </p:blipFill>
        <p:spPr>
          <a:xfrm>
            <a:off x="0" y="1180350"/>
            <a:ext cx="2013952" cy="2294950"/>
          </a:xfrm>
          <a:prstGeom prst="rect">
            <a:avLst/>
          </a:prstGeom>
          <a:noFill/>
          <a:ln>
            <a:noFill/>
          </a:ln>
        </p:spPr>
      </p:pic>
      <p:pic>
        <p:nvPicPr>
          <p:cNvPr id="191" name="Google Shape;191;p27"/>
          <p:cNvPicPr preferRelativeResize="0"/>
          <p:nvPr/>
        </p:nvPicPr>
        <p:blipFill rotWithShape="1">
          <a:blip r:embed="rId3">
            <a:alphaModFix/>
          </a:blip>
          <a:srcRect l="82799"/>
          <a:stretch/>
        </p:blipFill>
        <p:spPr>
          <a:xfrm>
            <a:off x="7571225" y="1118301"/>
            <a:ext cx="1572777" cy="2294950"/>
          </a:xfrm>
          <a:prstGeom prst="rect">
            <a:avLst/>
          </a:prstGeom>
          <a:noFill/>
          <a:ln>
            <a:noFill/>
          </a:ln>
        </p:spPr>
      </p:pic>
      <p:sp>
        <p:nvSpPr>
          <p:cNvPr id="192" name="Google Shape;192;p27"/>
          <p:cNvSpPr txBox="1"/>
          <p:nvPr/>
        </p:nvSpPr>
        <p:spPr>
          <a:xfrm>
            <a:off x="1942800" y="3947725"/>
            <a:ext cx="6872463" cy="389876"/>
          </a:xfrm>
          <a:prstGeom prst="rect">
            <a:avLst/>
          </a:prstGeom>
          <a:solidFill>
            <a:srgbClr val="EA9999"/>
          </a:solidFill>
          <a:ln>
            <a:noFill/>
          </a:ln>
        </p:spPr>
        <p:txBody>
          <a:bodyPr spcFirstLastPara="1" wrap="square" lIns="91425" tIns="91425" rIns="91425" bIns="91425" anchor="t" anchorCtr="0">
            <a:noAutofit/>
          </a:bodyPr>
          <a:lstStyle/>
          <a:p>
            <a:pPr algn="just">
              <a:buClr>
                <a:schemeClr val="dk1"/>
              </a:buClr>
              <a:buSzPts val="1100"/>
            </a:pPr>
            <a:r>
              <a:rPr lang="en" sz="1600" i="1" dirty="0">
                <a:solidFill>
                  <a:schemeClr val="dk1"/>
                </a:solidFill>
                <a:latin typeface="Lato"/>
                <a:ea typeface="Lato"/>
                <a:cs typeface="Lato"/>
                <a:sym typeface="Lato"/>
              </a:rPr>
              <a:t>Paths are t</a:t>
            </a:r>
            <a:r>
              <a:rPr lang="en" sz="1600" i="1" u="sng" dirty="0">
                <a:solidFill>
                  <a:schemeClr val="dk1"/>
                </a:solidFill>
                <a:latin typeface="Lato"/>
                <a:ea typeface="Lato"/>
                <a:cs typeface="Lato"/>
                <a:sym typeface="Lato"/>
              </a:rPr>
              <a:t>ransformed into natural language</a:t>
            </a:r>
            <a:r>
              <a:rPr lang="en" sz="1600" i="1" dirty="0">
                <a:solidFill>
                  <a:schemeClr val="dk1"/>
                </a:solidFill>
                <a:latin typeface="Lato"/>
                <a:ea typeface="Lato"/>
                <a:cs typeface="Lato"/>
                <a:sym typeface="Lato"/>
              </a:rPr>
              <a:t> descriptions for LLM inference. </a:t>
            </a:r>
            <a:endParaRPr sz="1600" i="1" dirty="0">
              <a:solidFill>
                <a:schemeClr val="dk1"/>
              </a:solidFill>
              <a:latin typeface="Lato"/>
              <a:ea typeface="Lato"/>
              <a:cs typeface="Lato"/>
              <a:sym typeface="Lato"/>
            </a:endParaRPr>
          </a:p>
          <a:p>
            <a:pPr algn="just"/>
            <a:endParaRPr sz="1600" i="1" dirty="0">
              <a:solidFill>
                <a:schemeClr val="dk1"/>
              </a:solidFill>
              <a:latin typeface="Lato"/>
              <a:ea typeface="Lato"/>
              <a:cs typeface="Lato"/>
              <a:sym typeface="Lato"/>
            </a:endParaRPr>
          </a:p>
        </p:txBody>
      </p:sp>
      <p:pic>
        <p:nvPicPr>
          <p:cNvPr id="193" name="Google Shape;193;p27"/>
          <p:cNvPicPr preferRelativeResize="0"/>
          <p:nvPr/>
        </p:nvPicPr>
        <p:blipFill rotWithShape="1">
          <a:blip r:embed="rId3">
            <a:alphaModFix/>
          </a:blip>
          <a:srcRect l="21936" r="52826"/>
          <a:stretch/>
        </p:blipFill>
        <p:spPr>
          <a:xfrm>
            <a:off x="2011476" y="1180350"/>
            <a:ext cx="2307676" cy="2294950"/>
          </a:xfrm>
          <a:prstGeom prst="rect">
            <a:avLst/>
          </a:prstGeom>
          <a:noFill/>
          <a:ln>
            <a:noFill/>
          </a:ln>
        </p:spPr>
      </p:pic>
      <p:pic>
        <p:nvPicPr>
          <p:cNvPr id="194" name="Google Shape;194;p27"/>
          <p:cNvPicPr preferRelativeResize="0"/>
          <p:nvPr/>
        </p:nvPicPr>
        <p:blipFill rotWithShape="1">
          <a:blip r:embed="rId3">
            <a:alphaModFix/>
          </a:blip>
          <a:srcRect l="46821" r="17244"/>
          <a:stretch/>
        </p:blipFill>
        <p:spPr>
          <a:xfrm>
            <a:off x="4262627" y="1118301"/>
            <a:ext cx="3285873" cy="2294950"/>
          </a:xfrm>
          <a:prstGeom prst="rect">
            <a:avLst/>
          </a:prstGeom>
          <a:noFill/>
          <a:ln>
            <a:noFill/>
          </a:ln>
        </p:spPr>
      </p:pic>
      <p:sp>
        <p:nvSpPr>
          <p:cNvPr id="195" name="Google Shape;195;p27"/>
          <p:cNvSpPr txBox="1"/>
          <p:nvPr/>
        </p:nvSpPr>
        <p:spPr>
          <a:xfrm>
            <a:off x="240600" y="3611550"/>
            <a:ext cx="860400" cy="348300"/>
          </a:xfrm>
          <a:prstGeom prst="rect">
            <a:avLst/>
          </a:prstGeom>
          <a:solidFill>
            <a:srgbClr val="EA9999"/>
          </a:solidFill>
          <a:ln>
            <a:noFill/>
          </a:ln>
        </p:spPr>
        <p:txBody>
          <a:bodyPr spcFirstLastPara="1" wrap="square" lIns="91425" tIns="91425" rIns="91425" bIns="91425" anchor="t" anchorCtr="0">
            <a:noAutofit/>
          </a:bodyPr>
          <a:lstStyle/>
          <a:p>
            <a:pPr algn="ctr"/>
            <a:r>
              <a:rPr lang="en" sz="1600" i="1">
                <a:solidFill>
                  <a:schemeClr val="dk1"/>
                </a:solidFill>
                <a:latin typeface="Lato"/>
                <a:ea typeface="Lato"/>
                <a:cs typeface="Lato"/>
                <a:sym typeface="Lato"/>
              </a:rPr>
              <a:t>Input</a:t>
            </a:r>
            <a:endParaRPr sz="1600" i="1">
              <a:solidFill>
                <a:schemeClr val="dk1"/>
              </a:solidFill>
              <a:latin typeface="Lato"/>
              <a:ea typeface="Lato"/>
              <a:cs typeface="Lato"/>
              <a:sym typeface="Lato"/>
            </a:endParaRPr>
          </a:p>
        </p:txBody>
      </p:sp>
      <p:sp>
        <p:nvSpPr>
          <p:cNvPr id="196" name="Google Shape;196;p27"/>
          <p:cNvSpPr/>
          <p:nvPr/>
        </p:nvSpPr>
        <p:spPr>
          <a:xfrm>
            <a:off x="71100" y="2104700"/>
            <a:ext cx="1942800" cy="7944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197" name="Google Shape;197;p27"/>
          <p:cNvSpPr/>
          <p:nvPr/>
        </p:nvSpPr>
        <p:spPr>
          <a:xfrm>
            <a:off x="0" y="1180350"/>
            <a:ext cx="1942800" cy="8817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198" name="Google Shape;198;p27"/>
          <p:cNvSpPr txBox="1"/>
          <p:nvPr/>
        </p:nvSpPr>
        <p:spPr>
          <a:xfrm>
            <a:off x="240600" y="3556238"/>
            <a:ext cx="7846500" cy="375900"/>
          </a:xfrm>
          <a:prstGeom prst="rect">
            <a:avLst/>
          </a:prstGeom>
          <a:solidFill>
            <a:srgbClr val="EA9999"/>
          </a:solidFill>
          <a:ln>
            <a:noFill/>
          </a:ln>
        </p:spPr>
        <p:txBody>
          <a:bodyPr spcFirstLastPara="1" wrap="square" lIns="91425" tIns="91425" rIns="91425" bIns="91425" anchor="t" anchorCtr="0">
            <a:noAutofit/>
          </a:bodyPr>
          <a:lstStyle/>
          <a:p>
            <a:pPr algn="ctr"/>
            <a:r>
              <a:rPr lang="en" sz="1600" i="1">
                <a:solidFill>
                  <a:schemeClr val="dk1"/>
                </a:solidFill>
                <a:latin typeface="Lato"/>
                <a:ea typeface="Lato"/>
                <a:cs typeface="Lato"/>
                <a:sym typeface="Lato"/>
              </a:rPr>
              <a:t>Augmented KG (</a:t>
            </a:r>
            <a:r>
              <a:rPr lang="en" sz="1600" b="1" i="1">
                <a:solidFill>
                  <a:schemeClr val="dk1"/>
                </a:solidFill>
                <a:latin typeface="Lato"/>
                <a:ea typeface="Lato"/>
                <a:cs typeface="Lato"/>
                <a:sym typeface="Lato"/>
              </a:rPr>
              <a:t>G</a:t>
            </a:r>
            <a:r>
              <a:rPr lang="en" sz="1600" i="1">
                <a:solidFill>
                  <a:schemeClr val="dk1"/>
                </a:solidFill>
                <a:latin typeface="Lato"/>
                <a:ea typeface="Lato"/>
                <a:cs typeface="Lato"/>
                <a:sym typeface="Lato"/>
              </a:rPr>
              <a:t>) = External knowledge graph (KG) + Network of observed interactions</a:t>
            </a:r>
            <a:endParaRPr sz="1600" i="1">
              <a:solidFill>
                <a:schemeClr val="dk1"/>
              </a:solidFill>
              <a:latin typeface="Lato"/>
              <a:ea typeface="Lato"/>
              <a:cs typeface="Lato"/>
              <a:sym typeface="Lato"/>
            </a:endParaRPr>
          </a:p>
        </p:txBody>
      </p:sp>
      <p:sp>
        <p:nvSpPr>
          <p:cNvPr id="199" name="Google Shape;199;p27"/>
          <p:cNvSpPr/>
          <p:nvPr/>
        </p:nvSpPr>
        <p:spPr>
          <a:xfrm>
            <a:off x="3334775" y="2054700"/>
            <a:ext cx="927600" cy="8817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200" name="Google Shape;200;p27"/>
          <p:cNvSpPr txBox="1"/>
          <p:nvPr/>
        </p:nvSpPr>
        <p:spPr>
          <a:xfrm>
            <a:off x="240600" y="3566713"/>
            <a:ext cx="8980500" cy="375900"/>
          </a:xfrm>
          <a:prstGeom prst="rect">
            <a:avLst/>
          </a:prstGeom>
          <a:solidFill>
            <a:srgbClr val="EA9999"/>
          </a:solidFill>
          <a:ln>
            <a:noFill/>
          </a:ln>
        </p:spPr>
        <p:txBody>
          <a:bodyPr spcFirstLastPara="1" wrap="square" lIns="91425" tIns="91425" rIns="91425" bIns="91425" anchor="t" anchorCtr="0">
            <a:noAutofit/>
          </a:bodyPr>
          <a:lstStyle/>
          <a:p>
            <a:pPr>
              <a:lnSpc>
                <a:spcPct val="105000"/>
              </a:lnSpc>
              <a:spcAft>
                <a:spcPts val="1200"/>
              </a:spcAft>
            </a:pPr>
            <a:r>
              <a:rPr lang="en" sz="1600" i="1">
                <a:solidFill>
                  <a:schemeClr val="dk1"/>
                </a:solidFill>
                <a:latin typeface="Lato"/>
                <a:ea typeface="Lato"/>
                <a:cs typeface="Lato"/>
                <a:sym typeface="Lato"/>
              </a:rPr>
              <a:t>Retrieves a </a:t>
            </a:r>
            <a:r>
              <a:rPr lang="en" sz="1600" i="1" u="sng">
                <a:solidFill>
                  <a:schemeClr val="dk1"/>
                </a:solidFill>
                <a:latin typeface="Lato"/>
                <a:ea typeface="Lato"/>
                <a:cs typeface="Lato"/>
                <a:sym typeface="Lato"/>
              </a:rPr>
              <a:t>set of 𝐾 shortest paths</a:t>
            </a:r>
            <a:r>
              <a:rPr lang="en" sz="1600" i="1">
                <a:solidFill>
                  <a:schemeClr val="dk1"/>
                </a:solidFill>
                <a:latin typeface="Lato"/>
                <a:ea typeface="Lato"/>
                <a:cs typeface="Lato"/>
                <a:sym typeface="Lato"/>
              </a:rPr>
              <a:t> between two entities, {𝑢, 𝑣 }, from </a:t>
            </a:r>
            <a:r>
              <a:rPr lang="en" sz="1600" b="1" i="1">
                <a:solidFill>
                  <a:schemeClr val="dk1"/>
                </a:solidFill>
                <a:latin typeface="Lato"/>
                <a:ea typeface="Lato"/>
                <a:cs typeface="Lato"/>
                <a:sym typeface="Lato"/>
              </a:rPr>
              <a:t>G</a:t>
            </a:r>
            <a:r>
              <a:rPr lang="en" sz="1600" i="1">
                <a:solidFill>
                  <a:schemeClr val="dk1"/>
                </a:solidFill>
                <a:latin typeface="Lato"/>
                <a:ea typeface="Lato"/>
                <a:cs typeface="Lato"/>
                <a:sym typeface="Lato"/>
              </a:rPr>
              <a:t> using Yen’s algorithm.</a:t>
            </a:r>
            <a:endParaRPr sz="1600" i="1">
              <a:solidFill>
                <a:schemeClr val="dk1"/>
              </a:solidFill>
              <a:latin typeface="Lato"/>
              <a:ea typeface="Lato"/>
              <a:cs typeface="Lato"/>
              <a:sym typeface="Lato"/>
            </a:endParaRPr>
          </a:p>
        </p:txBody>
      </p:sp>
      <p:sp>
        <p:nvSpPr>
          <p:cNvPr id="201" name="Google Shape;201;p27"/>
          <p:cNvSpPr txBox="1"/>
          <p:nvPr/>
        </p:nvSpPr>
        <p:spPr>
          <a:xfrm>
            <a:off x="91950" y="3607350"/>
            <a:ext cx="6577500" cy="375900"/>
          </a:xfrm>
          <a:prstGeom prst="rect">
            <a:avLst/>
          </a:prstGeom>
          <a:solidFill>
            <a:srgbClr val="EA9999"/>
          </a:solidFill>
          <a:ln>
            <a:noFill/>
          </a:ln>
        </p:spPr>
        <p:txBody>
          <a:bodyPr spcFirstLastPara="1" wrap="square" lIns="91425" tIns="91425" rIns="91425" bIns="91425" anchor="t" anchorCtr="0">
            <a:noAutofit/>
          </a:bodyPr>
          <a:lstStyle/>
          <a:p>
            <a:pPr>
              <a:lnSpc>
                <a:spcPct val="105000"/>
              </a:lnSpc>
              <a:spcAft>
                <a:spcPts val="1200"/>
              </a:spcAft>
            </a:pPr>
            <a:r>
              <a:rPr lang="en" sz="1600" i="1">
                <a:solidFill>
                  <a:schemeClr val="dk1"/>
                </a:solidFill>
                <a:latin typeface="Lato"/>
                <a:ea typeface="Lato"/>
                <a:cs typeface="Lato"/>
                <a:sym typeface="Lato"/>
              </a:rPr>
              <a:t>Diversity filtering removes </a:t>
            </a:r>
            <a:r>
              <a:rPr lang="en" sz="1600" i="1" u="sng">
                <a:solidFill>
                  <a:schemeClr val="dk1"/>
                </a:solidFill>
                <a:latin typeface="Lato"/>
                <a:ea typeface="Lato"/>
                <a:cs typeface="Lato"/>
                <a:sym typeface="Lato"/>
              </a:rPr>
              <a:t>relational redundancy,</a:t>
            </a:r>
            <a:r>
              <a:rPr lang="en" sz="1600" i="1">
                <a:solidFill>
                  <a:schemeClr val="dk1"/>
                </a:solidFill>
                <a:latin typeface="Lato"/>
                <a:ea typeface="Lato"/>
                <a:cs typeface="Lato"/>
                <a:sym typeface="Lato"/>
              </a:rPr>
              <a:t> resulting in diverse paths</a:t>
            </a:r>
            <a:endParaRPr sz="1600" i="1">
              <a:solidFill>
                <a:schemeClr val="dk1"/>
              </a:solidFill>
              <a:latin typeface="Lato"/>
              <a:ea typeface="Lato"/>
              <a:cs typeface="Lato"/>
              <a:sym typeface="Lato"/>
            </a:endParaRPr>
          </a:p>
        </p:txBody>
      </p:sp>
      <p:sp>
        <p:nvSpPr>
          <p:cNvPr id="202" name="Google Shape;202;p27"/>
          <p:cNvSpPr/>
          <p:nvPr/>
        </p:nvSpPr>
        <p:spPr>
          <a:xfrm>
            <a:off x="5583198" y="1134626"/>
            <a:ext cx="3532200" cy="11661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203" name="Google Shape;203;p27"/>
          <p:cNvSpPr txBox="1"/>
          <p:nvPr/>
        </p:nvSpPr>
        <p:spPr>
          <a:xfrm>
            <a:off x="2610200" y="4327850"/>
            <a:ext cx="6429000" cy="375900"/>
          </a:xfrm>
          <a:prstGeom prst="rect">
            <a:avLst/>
          </a:prstGeom>
          <a:solidFill>
            <a:srgbClr val="EA9999"/>
          </a:solidFill>
          <a:ln>
            <a:noFill/>
          </a:ln>
        </p:spPr>
        <p:txBody>
          <a:bodyPr spcFirstLastPara="1" wrap="square" lIns="91425" tIns="91425" rIns="91425" bIns="91425" anchor="t" anchorCtr="0">
            <a:noAutofit/>
          </a:bodyPr>
          <a:lstStyle/>
          <a:p>
            <a:pPr algn="just">
              <a:buClr>
                <a:schemeClr val="dk1"/>
              </a:buClr>
              <a:buSzPts val="1100"/>
            </a:pPr>
            <a:r>
              <a:rPr lang="en" sz="1600" i="1" dirty="0">
                <a:solidFill>
                  <a:schemeClr val="dk1"/>
                </a:solidFill>
                <a:latin typeface="Lato"/>
                <a:ea typeface="Lato"/>
                <a:cs typeface="Lato"/>
                <a:sym typeface="Lato"/>
              </a:rPr>
              <a:t>Paths can also be t</a:t>
            </a:r>
            <a:r>
              <a:rPr lang="en" sz="1600" i="1" u="sng" dirty="0">
                <a:solidFill>
                  <a:schemeClr val="dk1"/>
                </a:solidFill>
                <a:latin typeface="Lato"/>
                <a:ea typeface="Lato"/>
                <a:cs typeface="Lato"/>
                <a:sym typeface="Lato"/>
              </a:rPr>
              <a:t>ransformed into Subgraphs</a:t>
            </a:r>
            <a:r>
              <a:rPr lang="en" sz="1600" i="1" dirty="0">
                <a:solidFill>
                  <a:schemeClr val="dk1"/>
                </a:solidFill>
                <a:latin typeface="Lato"/>
                <a:ea typeface="Lato"/>
                <a:cs typeface="Lato"/>
                <a:sym typeface="Lato"/>
              </a:rPr>
              <a:t> for lighter GNN training.</a:t>
            </a:r>
            <a:endParaRPr sz="1600" i="1" dirty="0">
              <a:solidFill>
                <a:schemeClr val="dk1"/>
              </a:solidFill>
              <a:latin typeface="Lato"/>
              <a:ea typeface="Lato"/>
              <a:cs typeface="Lato"/>
              <a:sym typeface="Lato"/>
            </a:endParaRPr>
          </a:p>
          <a:p>
            <a:pPr algn="just"/>
            <a:endParaRPr sz="1600" i="1" dirty="0">
              <a:solidFill>
                <a:schemeClr val="dk1"/>
              </a:solidFill>
              <a:latin typeface="Lato"/>
              <a:ea typeface="Lato"/>
              <a:cs typeface="Lato"/>
              <a:sym typeface="Lato"/>
            </a:endParaRPr>
          </a:p>
        </p:txBody>
      </p:sp>
      <p:sp>
        <p:nvSpPr>
          <p:cNvPr id="204" name="Google Shape;204;p27"/>
          <p:cNvSpPr/>
          <p:nvPr/>
        </p:nvSpPr>
        <p:spPr>
          <a:xfrm>
            <a:off x="5614374" y="2326306"/>
            <a:ext cx="3532200" cy="11661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205" name="Google Shape;205;p27"/>
          <p:cNvSpPr/>
          <p:nvPr/>
        </p:nvSpPr>
        <p:spPr>
          <a:xfrm>
            <a:off x="4262625" y="1510300"/>
            <a:ext cx="1320600" cy="1497300"/>
          </a:xfrm>
          <a:prstGeom prst="rect">
            <a:avLst/>
          </a:prstGeom>
          <a:solidFill>
            <a:schemeClr val="lt1"/>
          </a:solidFill>
          <a:ln>
            <a:noFill/>
          </a:ln>
        </p:spPr>
        <p:txBody>
          <a:bodyPr spcFirstLastPara="1" wrap="square" lIns="91425" tIns="91425" rIns="91425" bIns="91425" anchor="ctr" anchorCtr="0">
            <a:noAutofit/>
          </a:bodyPr>
          <a:lstStyle/>
          <a:p>
            <a:pPr algn="ctr"/>
            <a:endParaRPr sz="1800"/>
          </a:p>
        </p:txBody>
      </p:sp>
      <p:sp>
        <p:nvSpPr>
          <p:cNvPr id="2" name="Slide Number Placeholder 1">
            <a:extLst>
              <a:ext uri="{FF2B5EF4-FFF2-40B4-BE49-F238E27FC236}">
                <a16:creationId xmlns:a16="http://schemas.microsoft.com/office/drawing/2014/main" id="{5CFEF98D-4751-0067-F60B-6747964D14D7}"/>
              </a:ext>
            </a:extLst>
          </p:cNvPr>
          <p:cNvSpPr>
            <a:spLocks noGrp="1"/>
          </p:cNvSpPr>
          <p:nvPr>
            <p:ph type="sldNum" idx="12"/>
          </p:nvPr>
        </p:nvSpPr>
        <p:spPr/>
        <p:txBody>
          <a:bodyPr/>
          <a:lstStyle/>
          <a:p>
            <a:fld id="{00000000-1234-1234-1234-123412341234}" type="slidenum">
              <a:rPr lang="en" smtClean="0"/>
              <a:pPr/>
              <a:t>11</a:t>
            </a:fld>
            <a:endParaRPr lang="en"/>
          </a:p>
        </p:txBody>
      </p:sp>
      <p:sp>
        <p:nvSpPr>
          <p:cNvPr id="3" name="TextBox 2">
            <a:extLst>
              <a:ext uri="{FF2B5EF4-FFF2-40B4-BE49-F238E27FC236}">
                <a16:creationId xmlns:a16="http://schemas.microsoft.com/office/drawing/2014/main" id="{9A10D723-BAD0-7389-830B-C2F05DEFCC51}"/>
              </a:ext>
            </a:extLst>
          </p:cNvPr>
          <p:cNvSpPr txBox="1"/>
          <p:nvPr/>
        </p:nvSpPr>
        <p:spPr>
          <a:xfrm>
            <a:off x="7108113" y="736645"/>
            <a:ext cx="2042156" cy="323165"/>
          </a:xfrm>
          <a:prstGeom prst="rect">
            <a:avLst/>
          </a:prstGeom>
          <a:solidFill>
            <a:srgbClr val="00B050"/>
          </a:solidFill>
        </p:spPr>
        <p:txBody>
          <a:bodyPr wrap="square" rtlCol="0">
            <a:spAutoFit/>
          </a:bodyPr>
          <a:lstStyle/>
          <a:p>
            <a:r>
              <a:rPr lang="en-US" sz="1500" dirty="0"/>
              <a:t>Zero-shot Learning</a:t>
            </a:r>
          </a:p>
        </p:txBody>
      </p:sp>
      <p:sp>
        <p:nvSpPr>
          <p:cNvPr id="4" name="TextBox 3">
            <a:extLst>
              <a:ext uri="{FF2B5EF4-FFF2-40B4-BE49-F238E27FC236}">
                <a16:creationId xmlns:a16="http://schemas.microsoft.com/office/drawing/2014/main" id="{4810148B-06F0-CE7B-EE4D-4CD918CB84C6}"/>
              </a:ext>
            </a:extLst>
          </p:cNvPr>
          <p:cNvSpPr txBox="1"/>
          <p:nvPr/>
        </p:nvSpPr>
        <p:spPr>
          <a:xfrm>
            <a:off x="7121051" y="3547106"/>
            <a:ext cx="2042156" cy="323165"/>
          </a:xfrm>
          <a:prstGeom prst="rect">
            <a:avLst/>
          </a:prstGeom>
          <a:solidFill>
            <a:srgbClr val="D883FF"/>
          </a:solidFill>
        </p:spPr>
        <p:txBody>
          <a:bodyPr wrap="square" rtlCol="0">
            <a:spAutoFit/>
          </a:bodyPr>
          <a:lstStyle/>
          <a:p>
            <a:r>
              <a:rPr lang="en-US" sz="1500" dirty="0"/>
              <a:t>Supervised Learning</a:t>
            </a:r>
          </a:p>
        </p:txBody>
      </p:sp>
      <p:pic>
        <p:nvPicPr>
          <p:cNvPr id="14" name="Google Shape;70;p13">
            <a:extLst>
              <a:ext uri="{FF2B5EF4-FFF2-40B4-BE49-F238E27FC236}">
                <a16:creationId xmlns:a16="http://schemas.microsoft.com/office/drawing/2014/main" id="{230D4601-EA2C-E388-59A3-89876068506D}"/>
              </a:ext>
            </a:extLst>
          </p:cNvPr>
          <p:cNvPicPr preferRelativeResize="0"/>
          <p:nvPr/>
        </p:nvPicPr>
        <p:blipFill>
          <a:blip r:embed="rId4">
            <a:alphaModFix/>
          </a:blip>
          <a:stretch>
            <a:fillRect/>
          </a:stretch>
        </p:blipFill>
        <p:spPr>
          <a:xfrm>
            <a:off x="27525" y="15352"/>
            <a:ext cx="1644859" cy="469600"/>
          </a:xfrm>
          <a:prstGeom prst="rect">
            <a:avLst/>
          </a:prstGeom>
          <a:noFill/>
          <a:ln>
            <a:noFill/>
          </a:ln>
        </p:spPr>
      </p:pic>
      <p:pic>
        <p:nvPicPr>
          <p:cNvPr id="16" name="Google Shape;85;p14">
            <a:extLst>
              <a:ext uri="{FF2B5EF4-FFF2-40B4-BE49-F238E27FC236}">
                <a16:creationId xmlns:a16="http://schemas.microsoft.com/office/drawing/2014/main" id="{A4643963-3F14-66AE-B827-C76F16B2C5E1}"/>
              </a:ext>
            </a:extLst>
          </p:cNvPr>
          <p:cNvPicPr preferRelativeResize="0"/>
          <p:nvPr/>
        </p:nvPicPr>
        <p:blipFill rotWithShape="1">
          <a:blip r:embed="rId5">
            <a:alphaModFix/>
          </a:blip>
          <a:srcRect/>
          <a:stretch/>
        </p:blipFill>
        <p:spPr>
          <a:xfrm>
            <a:off x="8472458" y="5"/>
            <a:ext cx="595342" cy="593698"/>
          </a:xfrm>
          <a:prstGeom prst="rect">
            <a:avLst/>
          </a:prstGeom>
          <a:noFill/>
          <a:ln>
            <a:noFill/>
          </a:ln>
        </p:spPr>
      </p:pic>
      <p:sp>
        <p:nvSpPr>
          <p:cNvPr id="7" name="TextBox 6">
            <a:extLst>
              <a:ext uri="{FF2B5EF4-FFF2-40B4-BE49-F238E27FC236}">
                <a16:creationId xmlns:a16="http://schemas.microsoft.com/office/drawing/2014/main" id="{93881A04-7537-527F-A73C-37468023B15D}"/>
              </a:ext>
            </a:extLst>
          </p:cNvPr>
          <p:cNvSpPr txBox="1"/>
          <p:nvPr/>
        </p:nvSpPr>
        <p:spPr>
          <a:xfrm>
            <a:off x="1898673" y="125891"/>
            <a:ext cx="6721712" cy="338554"/>
          </a:xfrm>
          <a:prstGeom prst="rect">
            <a:avLst/>
          </a:prstGeom>
          <a:noFill/>
        </p:spPr>
        <p:txBody>
          <a:bodyPr wrap="none" rtlCol="0">
            <a:spAutoFit/>
          </a:bodyPr>
          <a:lstStyle/>
          <a:p>
            <a:r>
              <a:rPr lang="en-US" sz="1600" b="1" dirty="0">
                <a:solidFill>
                  <a:schemeClr val="dk1"/>
                </a:solidFill>
                <a:latin typeface="Baskerville Old Face" panose="02020602080505020303" pitchFamily="18" charset="77"/>
                <a:ea typeface="Titillium Web"/>
                <a:cs typeface="Titillium Web"/>
                <a:sym typeface="Titillium Web"/>
              </a:rPr>
              <a:t>K-Paths Framework Extracts Relevant &amp; Diverse Reasoning Paths from KGs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99"/>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20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5"/>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20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02"/>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192"/>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20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9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04"/>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19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0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2707640" y="117552"/>
            <a:ext cx="3728720" cy="393162"/>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Experimental Setup: </a:t>
            </a:r>
            <a:r>
              <a:rPr lang="en" sz="1600" dirty="0">
                <a:latin typeface="Baskerville Old Face" panose="02020602080505020303" pitchFamily="18" charset="77"/>
              </a:rPr>
              <a:t>Datasets</a:t>
            </a:r>
            <a:endParaRPr sz="1600" dirty="0">
              <a:latin typeface="Baskerville Old Face" panose="02020602080505020303" pitchFamily="18" charset="77"/>
              <a:ea typeface="Titillium Web SemiBold"/>
              <a:cs typeface="Titillium Web SemiBold"/>
              <a:sym typeface="Titillium Web SemiBold"/>
            </a:endParaRPr>
          </a:p>
        </p:txBody>
      </p:sp>
      <p:sp>
        <p:nvSpPr>
          <p:cNvPr id="255" name="Google Shape;255;p33"/>
          <p:cNvSpPr txBox="1"/>
          <p:nvPr/>
        </p:nvSpPr>
        <p:spPr>
          <a:xfrm>
            <a:off x="187643" y="657550"/>
            <a:ext cx="8768714" cy="1565527"/>
          </a:xfrm>
          <a:prstGeom prst="rect">
            <a:avLst/>
          </a:prstGeom>
          <a:noFill/>
          <a:ln>
            <a:noFill/>
          </a:ln>
        </p:spPr>
        <p:txBody>
          <a:bodyPr spcFirstLastPara="1" wrap="square" lIns="91425" tIns="91425" rIns="91425" bIns="91425" anchor="t" anchorCtr="0">
            <a:normAutofit lnSpcReduction="10000"/>
          </a:bodyPr>
          <a:lstStyle/>
          <a:p>
            <a:pPr algn="just">
              <a:lnSpc>
                <a:spcPct val="95000"/>
              </a:lnSpc>
              <a:spcAft>
                <a:spcPts val="1200"/>
              </a:spcAft>
            </a:pPr>
            <a:r>
              <a:rPr lang="en" b="1" dirty="0">
                <a:solidFill>
                  <a:schemeClr val="dk1"/>
                </a:solidFill>
                <a:latin typeface="Lato"/>
                <a:ea typeface="Lato"/>
                <a:cs typeface="Lato"/>
                <a:sym typeface="Lato"/>
              </a:rPr>
              <a:t>External Knowledge - </a:t>
            </a:r>
            <a:r>
              <a:rPr lang="en" b="1" dirty="0" err="1">
                <a:solidFill>
                  <a:schemeClr val="dk1"/>
                </a:solidFill>
                <a:latin typeface="Lato"/>
                <a:ea typeface="Lato"/>
                <a:cs typeface="Lato"/>
                <a:sym typeface="Lato"/>
              </a:rPr>
              <a:t>Hetionet</a:t>
            </a:r>
            <a:endParaRPr lang="en" dirty="0">
              <a:solidFill>
                <a:schemeClr val="dk1"/>
              </a:solidFill>
              <a:latin typeface="Lato"/>
              <a:ea typeface="Lato"/>
              <a:cs typeface="Lato"/>
              <a:sym typeface="Lato"/>
            </a:endParaRPr>
          </a:p>
          <a:p>
            <a:pPr algn="just">
              <a:lnSpc>
                <a:spcPct val="95000"/>
              </a:lnSpc>
              <a:spcAft>
                <a:spcPts val="1200"/>
              </a:spcAft>
            </a:pPr>
            <a:r>
              <a:rPr lang="en" dirty="0">
                <a:solidFill>
                  <a:schemeClr val="dk1"/>
                </a:solidFill>
                <a:latin typeface="Lato"/>
                <a:ea typeface="Lato"/>
                <a:cs typeface="Lato"/>
                <a:sym typeface="Lato"/>
              </a:rPr>
              <a:t>-a biomedical KG curated from </a:t>
            </a:r>
            <a:r>
              <a:rPr lang="en" b="1" dirty="0">
                <a:solidFill>
                  <a:schemeClr val="dk1"/>
                </a:solidFill>
                <a:latin typeface="Lato"/>
                <a:ea typeface="Lato"/>
                <a:cs typeface="Lato"/>
                <a:sym typeface="Lato"/>
              </a:rPr>
              <a:t>29 databases</a:t>
            </a:r>
            <a:r>
              <a:rPr lang="en" dirty="0">
                <a:solidFill>
                  <a:schemeClr val="dk1"/>
                </a:solidFill>
                <a:latin typeface="Lato"/>
                <a:ea typeface="Lato"/>
                <a:cs typeface="Lato"/>
                <a:sym typeface="Lato"/>
              </a:rPr>
              <a:t>. </a:t>
            </a:r>
          </a:p>
          <a:p>
            <a:pPr algn="just">
              <a:lnSpc>
                <a:spcPct val="95000"/>
              </a:lnSpc>
              <a:spcAft>
                <a:spcPts val="1200"/>
              </a:spcAft>
            </a:pPr>
            <a:r>
              <a:rPr lang="en" dirty="0">
                <a:solidFill>
                  <a:schemeClr val="dk1"/>
                </a:solidFill>
                <a:latin typeface="Lato"/>
                <a:ea typeface="Lato"/>
                <a:cs typeface="Lato"/>
                <a:sym typeface="Lato"/>
              </a:rPr>
              <a:t>- includes entities such as </a:t>
            </a:r>
            <a:r>
              <a:rPr lang="en" b="1" dirty="0">
                <a:solidFill>
                  <a:schemeClr val="dk1"/>
                </a:solidFill>
                <a:latin typeface="Lato"/>
                <a:ea typeface="Lato"/>
                <a:cs typeface="Lato"/>
                <a:sym typeface="Lato"/>
              </a:rPr>
              <a:t>compounds</a:t>
            </a:r>
            <a:r>
              <a:rPr lang="en" dirty="0">
                <a:solidFill>
                  <a:schemeClr val="dk1"/>
                </a:solidFill>
                <a:latin typeface="Lato"/>
                <a:ea typeface="Lato"/>
                <a:cs typeface="Lato"/>
                <a:sym typeface="Lato"/>
              </a:rPr>
              <a:t>, </a:t>
            </a:r>
            <a:r>
              <a:rPr lang="en" b="1" dirty="0">
                <a:solidFill>
                  <a:schemeClr val="dk1"/>
                </a:solidFill>
                <a:latin typeface="Lato"/>
                <a:ea typeface="Lato"/>
                <a:cs typeface="Lato"/>
                <a:sym typeface="Lato"/>
              </a:rPr>
              <a:t>genes</a:t>
            </a:r>
            <a:r>
              <a:rPr lang="en" dirty="0">
                <a:solidFill>
                  <a:schemeClr val="dk1"/>
                </a:solidFill>
                <a:latin typeface="Lato"/>
                <a:ea typeface="Lato"/>
                <a:cs typeface="Lato"/>
                <a:sym typeface="Lato"/>
              </a:rPr>
              <a:t>, </a:t>
            </a:r>
            <a:r>
              <a:rPr lang="en" b="1" dirty="0">
                <a:solidFill>
                  <a:schemeClr val="dk1"/>
                </a:solidFill>
                <a:latin typeface="Lato"/>
                <a:ea typeface="Lato"/>
                <a:cs typeface="Lato"/>
                <a:sym typeface="Lato"/>
              </a:rPr>
              <a:t>diseases</a:t>
            </a:r>
            <a:r>
              <a:rPr lang="en" dirty="0">
                <a:solidFill>
                  <a:schemeClr val="dk1"/>
                </a:solidFill>
                <a:latin typeface="Lato"/>
                <a:ea typeface="Lato"/>
                <a:cs typeface="Lato"/>
                <a:sym typeface="Lato"/>
              </a:rPr>
              <a:t>, etc. </a:t>
            </a:r>
          </a:p>
          <a:p>
            <a:pPr algn="just">
              <a:lnSpc>
                <a:spcPct val="95000"/>
              </a:lnSpc>
              <a:spcAft>
                <a:spcPts val="1200"/>
              </a:spcAft>
            </a:pPr>
            <a:r>
              <a:rPr lang="en" dirty="0">
                <a:solidFill>
                  <a:schemeClr val="dk1"/>
                </a:solidFill>
                <a:latin typeface="Lato"/>
                <a:ea typeface="Lato"/>
                <a:cs typeface="Lato"/>
                <a:sym typeface="Lato"/>
              </a:rPr>
              <a:t>- </a:t>
            </a:r>
            <a:r>
              <a:rPr lang="en-US" dirty="0">
                <a:solidFill>
                  <a:schemeClr val="dk1"/>
                </a:solidFill>
                <a:latin typeface="Lato"/>
                <a:ea typeface="Lato"/>
                <a:cs typeface="Lato"/>
                <a:sym typeface="Lato"/>
              </a:rPr>
              <a:t>i</a:t>
            </a:r>
            <a:r>
              <a:rPr lang="en" dirty="0" err="1">
                <a:solidFill>
                  <a:schemeClr val="dk1"/>
                </a:solidFill>
                <a:latin typeface="Lato"/>
                <a:ea typeface="Lato"/>
                <a:cs typeface="Lato"/>
                <a:sym typeface="Lato"/>
              </a:rPr>
              <a:t>ncludes</a:t>
            </a:r>
            <a:r>
              <a:rPr lang="en" dirty="0">
                <a:solidFill>
                  <a:schemeClr val="dk1"/>
                </a:solidFill>
                <a:latin typeface="Lato"/>
                <a:ea typeface="Lato"/>
                <a:cs typeface="Lato"/>
                <a:sym typeface="Lato"/>
              </a:rPr>
              <a:t> </a:t>
            </a:r>
            <a:r>
              <a:rPr lang="en" b="1" dirty="0">
                <a:solidFill>
                  <a:schemeClr val="dk1"/>
                </a:solidFill>
                <a:latin typeface="Lato"/>
                <a:ea typeface="Lato"/>
                <a:cs typeface="Lato"/>
                <a:sym typeface="Lato"/>
              </a:rPr>
              <a:t>33,765 nodes</a:t>
            </a:r>
            <a:r>
              <a:rPr lang="en" dirty="0">
                <a:solidFill>
                  <a:schemeClr val="dk1"/>
                </a:solidFill>
                <a:latin typeface="Lato"/>
                <a:ea typeface="Lato"/>
                <a:cs typeface="Lato"/>
                <a:sym typeface="Lato"/>
              </a:rPr>
              <a:t> and </a:t>
            </a:r>
            <a:r>
              <a:rPr lang="en" b="1" dirty="0">
                <a:solidFill>
                  <a:schemeClr val="dk1"/>
                </a:solidFill>
                <a:latin typeface="Lato"/>
                <a:ea typeface="Lato"/>
                <a:cs typeface="Lato"/>
                <a:sym typeface="Lato"/>
              </a:rPr>
              <a:t>1,690,693 edges</a:t>
            </a:r>
            <a:r>
              <a:rPr lang="en" dirty="0">
                <a:solidFill>
                  <a:schemeClr val="dk1"/>
                </a:solidFill>
                <a:latin typeface="Lato"/>
                <a:ea typeface="Lato"/>
                <a:cs typeface="Lato"/>
                <a:sym typeface="Lato"/>
              </a:rPr>
              <a:t> spanning </a:t>
            </a:r>
            <a:r>
              <a:rPr lang="en" b="1" dirty="0">
                <a:solidFill>
                  <a:schemeClr val="dk1"/>
                </a:solidFill>
                <a:latin typeface="Lato"/>
                <a:ea typeface="Lato"/>
                <a:cs typeface="Lato"/>
                <a:sym typeface="Lato"/>
              </a:rPr>
              <a:t>23 relation types</a:t>
            </a:r>
            <a:r>
              <a:rPr lang="en" dirty="0">
                <a:solidFill>
                  <a:schemeClr val="dk1"/>
                </a:solidFill>
                <a:latin typeface="Lato"/>
                <a:ea typeface="Lato"/>
                <a:cs typeface="Lato"/>
                <a:sym typeface="Lato"/>
              </a:rPr>
              <a:t>.</a:t>
            </a:r>
            <a:endParaRPr dirty="0">
              <a:solidFill>
                <a:schemeClr val="dk1"/>
              </a:solidFill>
              <a:latin typeface="Lato"/>
              <a:ea typeface="Lato"/>
              <a:cs typeface="Lato"/>
              <a:sym typeface="Lato"/>
            </a:endParaRPr>
          </a:p>
        </p:txBody>
      </p:sp>
      <p:graphicFrame>
        <p:nvGraphicFramePr>
          <p:cNvPr id="3" name="Table 2">
            <a:extLst>
              <a:ext uri="{FF2B5EF4-FFF2-40B4-BE49-F238E27FC236}">
                <a16:creationId xmlns:a16="http://schemas.microsoft.com/office/drawing/2014/main" id="{7828FBD4-9EFF-ED26-9082-C8B033D96FA9}"/>
              </a:ext>
            </a:extLst>
          </p:cNvPr>
          <p:cNvGraphicFramePr>
            <a:graphicFrameLocks noGrp="1"/>
          </p:cNvGraphicFramePr>
          <p:nvPr/>
        </p:nvGraphicFramePr>
        <p:xfrm>
          <a:off x="353290" y="2677337"/>
          <a:ext cx="8437420" cy="1531620"/>
        </p:xfrm>
        <a:graphic>
          <a:graphicData uri="http://schemas.openxmlformats.org/drawingml/2006/table">
            <a:tbl>
              <a:tblPr firstRow="1" bandRow="1">
                <a:tableStyleId>{073A0DAA-6AF3-43AB-8588-CEC1D06C72B9}</a:tableStyleId>
              </a:tblPr>
              <a:tblGrid>
                <a:gridCol w="1687484">
                  <a:extLst>
                    <a:ext uri="{9D8B030D-6E8A-4147-A177-3AD203B41FA5}">
                      <a16:colId xmlns:a16="http://schemas.microsoft.com/office/drawing/2014/main" val="1390675626"/>
                    </a:ext>
                  </a:extLst>
                </a:gridCol>
                <a:gridCol w="1687484">
                  <a:extLst>
                    <a:ext uri="{9D8B030D-6E8A-4147-A177-3AD203B41FA5}">
                      <a16:colId xmlns:a16="http://schemas.microsoft.com/office/drawing/2014/main" val="598365791"/>
                    </a:ext>
                  </a:extLst>
                </a:gridCol>
                <a:gridCol w="1687484">
                  <a:extLst>
                    <a:ext uri="{9D8B030D-6E8A-4147-A177-3AD203B41FA5}">
                      <a16:colId xmlns:a16="http://schemas.microsoft.com/office/drawing/2014/main" val="2144119212"/>
                    </a:ext>
                  </a:extLst>
                </a:gridCol>
                <a:gridCol w="1687484">
                  <a:extLst>
                    <a:ext uri="{9D8B030D-6E8A-4147-A177-3AD203B41FA5}">
                      <a16:colId xmlns:a16="http://schemas.microsoft.com/office/drawing/2014/main" val="3406356062"/>
                    </a:ext>
                  </a:extLst>
                </a:gridCol>
                <a:gridCol w="1687484">
                  <a:extLst>
                    <a:ext uri="{9D8B030D-6E8A-4147-A177-3AD203B41FA5}">
                      <a16:colId xmlns:a16="http://schemas.microsoft.com/office/drawing/2014/main" val="2156131908"/>
                    </a:ext>
                  </a:extLst>
                </a:gridCol>
              </a:tblGrid>
              <a:tr h="278130">
                <a:tc>
                  <a:txBody>
                    <a:bodyPr/>
                    <a:lstStyle/>
                    <a:p>
                      <a:r>
                        <a:rPr lang="en-US" sz="1100" dirty="0"/>
                        <a:t>Task</a:t>
                      </a:r>
                    </a:p>
                  </a:txBody>
                  <a:tcPr marL="68580" marR="68580" marT="34290" marB="34290"/>
                </a:tc>
                <a:tc>
                  <a:txBody>
                    <a:bodyPr/>
                    <a:lstStyle/>
                    <a:p>
                      <a:r>
                        <a:rPr lang="en-US" sz="1100" dirty="0"/>
                        <a:t>Dataset</a:t>
                      </a:r>
                    </a:p>
                  </a:txBody>
                  <a:tcPr marL="68580" marR="68580" marT="34290" marB="34290"/>
                </a:tc>
                <a:tc>
                  <a:txBody>
                    <a:bodyPr/>
                    <a:lstStyle/>
                    <a:p>
                      <a:r>
                        <a:rPr lang="en-US" sz="1100" dirty="0"/>
                        <a:t>Number of entities</a:t>
                      </a:r>
                    </a:p>
                  </a:txBody>
                  <a:tcPr marL="68580" marR="68580" marT="34290" marB="34290"/>
                </a:tc>
                <a:tc>
                  <a:txBody>
                    <a:bodyPr/>
                    <a:lstStyle/>
                    <a:p>
                      <a:r>
                        <a:rPr lang="en-US" sz="1100" dirty="0"/>
                        <a:t>Prediction categories</a:t>
                      </a:r>
                    </a:p>
                  </a:txBody>
                  <a:tcPr marL="68580" marR="68580" marT="34290" marB="34290"/>
                </a:tc>
                <a:tc>
                  <a:txBody>
                    <a:bodyPr/>
                    <a:lstStyle/>
                    <a:p>
                      <a:r>
                        <a:rPr lang="en-US" sz="1100" dirty="0"/>
                        <a:t>Example</a:t>
                      </a:r>
                    </a:p>
                  </a:txBody>
                  <a:tcPr marL="68580" marR="68580" marT="34290" marB="34290"/>
                </a:tc>
                <a:extLst>
                  <a:ext uri="{0D108BD9-81ED-4DB2-BD59-A6C34878D82A}">
                    <a16:rowId xmlns:a16="http://schemas.microsoft.com/office/drawing/2014/main" val="1764610561"/>
                  </a:ext>
                </a:extLst>
              </a:tr>
              <a:tr h="278130">
                <a:tc>
                  <a:txBody>
                    <a:bodyPr/>
                    <a:lstStyle/>
                    <a:p>
                      <a:r>
                        <a:rPr lang="en-US" sz="1100" dirty="0"/>
                        <a:t>Drug-disease prediction</a:t>
                      </a:r>
                    </a:p>
                  </a:txBody>
                  <a:tcPr marL="68580" marR="68580" marT="34290" marB="34290">
                    <a:solidFill>
                      <a:schemeClr val="accent1">
                        <a:lumMod val="20000"/>
                        <a:lumOff val="80000"/>
                      </a:schemeClr>
                    </a:solidFill>
                  </a:tcPr>
                </a:tc>
                <a:tc>
                  <a:txBody>
                    <a:bodyPr/>
                    <a:lstStyle/>
                    <a:p>
                      <a:r>
                        <a:rPr lang="en-US" sz="1100" dirty="0"/>
                        <a:t>PharmacotherapyDB</a:t>
                      </a:r>
                    </a:p>
                  </a:txBody>
                  <a:tcPr marL="68580" marR="68580" marT="34290" marB="34290">
                    <a:solidFill>
                      <a:schemeClr val="accent1">
                        <a:lumMod val="20000"/>
                        <a:lumOff val="80000"/>
                      </a:schemeClr>
                    </a:solidFill>
                  </a:tcPr>
                </a:tc>
                <a:tc>
                  <a:txBody>
                    <a:bodyPr/>
                    <a:lstStyle/>
                    <a:p>
                      <a:r>
                        <a:rPr lang="en-US" sz="1100" dirty="0"/>
                        <a:t>601 drugs, 97 diseases</a:t>
                      </a:r>
                    </a:p>
                  </a:txBody>
                  <a:tcPr marL="68580" marR="68580" marT="34290" marB="34290">
                    <a:solidFill>
                      <a:schemeClr val="accent1">
                        <a:lumMod val="20000"/>
                        <a:lumOff val="80000"/>
                      </a:schemeClr>
                    </a:solidFill>
                  </a:tcPr>
                </a:tc>
                <a:tc>
                  <a:txBody>
                    <a:bodyPr/>
                    <a:lstStyle/>
                    <a:p>
                      <a:r>
                        <a:rPr lang="en-US" sz="1100" dirty="0"/>
                        <a:t>3 indications</a:t>
                      </a:r>
                    </a:p>
                  </a:txBody>
                  <a:tcPr marL="68580" marR="68580" marT="34290" marB="34290">
                    <a:solidFill>
                      <a:schemeClr val="accent1">
                        <a:lumMod val="20000"/>
                        <a:lumOff val="80000"/>
                      </a:schemeClr>
                    </a:solidFill>
                  </a:tcPr>
                </a:tc>
                <a:tc>
                  <a:txBody>
                    <a:bodyPr/>
                    <a:lstStyle/>
                    <a:p>
                      <a:r>
                        <a:rPr lang="en-US" sz="1100" dirty="0"/>
                        <a:t>DrugX treats DiseaseY</a:t>
                      </a:r>
                    </a:p>
                  </a:txBody>
                  <a:tcPr marL="68580" marR="68580" marT="34290" marB="34290">
                    <a:solidFill>
                      <a:schemeClr val="accent1">
                        <a:lumMod val="20000"/>
                        <a:lumOff val="80000"/>
                      </a:schemeClr>
                    </a:solidFill>
                  </a:tcPr>
                </a:tc>
                <a:extLst>
                  <a:ext uri="{0D108BD9-81ED-4DB2-BD59-A6C34878D82A}">
                    <a16:rowId xmlns:a16="http://schemas.microsoft.com/office/drawing/2014/main" val="2873566294"/>
                  </a:ext>
                </a:extLst>
              </a:tr>
              <a:tr h="548640">
                <a:tc rowSpan="2">
                  <a:txBody>
                    <a:bodyPr/>
                    <a:lstStyle/>
                    <a:p>
                      <a:r>
                        <a:rPr lang="en-US" sz="1100" dirty="0"/>
                        <a:t>Drug-drug interaction prediction</a:t>
                      </a:r>
                    </a:p>
                  </a:txBody>
                  <a:tcPr marL="68580" marR="68580" marT="34290" marB="34290">
                    <a:solidFill>
                      <a:schemeClr val="accent6">
                        <a:lumMod val="20000"/>
                        <a:lumOff val="80000"/>
                      </a:schemeClr>
                    </a:solidFill>
                  </a:tcPr>
                </a:tc>
                <a:tc>
                  <a:txBody>
                    <a:bodyPr/>
                    <a:lstStyle/>
                    <a:p>
                      <a:r>
                        <a:rPr lang="en-US" sz="1100" dirty="0"/>
                        <a:t>DDInter</a:t>
                      </a:r>
                    </a:p>
                  </a:txBody>
                  <a:tcPr marL="68580" marR="68580" marT="34290" marB="34290">
                    <a:solidFill>
                      <a:schemeClr val="accent6">
                        <a:lumMod val="20000"/>
                        <a:lumOff val="80000"/>
                      </a:schemeClr>
                    </a:solidFill>
                  </a:tcPr>
                </a:tc>
                <a:tc>
                  <a:txBody>
                    <a:bodyPr/>
                    <a:lstStyle/>
                    <a:p>
                      <a:r>
                        <a:rPr lang="en-US" sz="1100" dirty="0"/>
                        <a:t>1689 drugs</a:t>
                      </a:r>
                    </a:p>
                  </a:txBody>
                  <a:tcPr marL="68580" marR="68580" marT="34290" marB="34290">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interaction severity levels</a:t>
                      </a:r>
                    </a:p>
                    <a:p>
                      <a:endParaRPr lang="en-US" sz="1100" dirty="0"/>
                    </a:p>
                  </a:txBody>
                  <a:tcPr marL="68580" marR="68580" marT="34290" marB="34290">
                    <a:solidFill>
                      <a:schemeClr val="accent6">
                        <a:lumMod val="20000"/>
                        <a:lumOff val="80000"/>
                      </a:schemeClr>
                    </a:solidFill>
                  </a:tcPr>
                </a:tc>
                <a:tc>
                  <a:txBody>
                    <a:bodyPr/>
                    <a:lstStyle/>
                    <a:p>
                      <a:r>
                        <a:rPr lang="en-US" sz="1100" dirty="0"/>
                        <a:t>Severity: Major (DrugX +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3189610125"/>
                  </a:ext>
                </a:extLst>
              </a:tr>
              <a:tr h="388620">
                <a:tc vMerge="1">
                  <a:txBody>
                    <a:bodyPr/>
                    <a:lstStyle/>
                    <a:p>
                      <a:endParaRPr lang="en-US" dirty="0"/>
                    </a:p>
                  </a:txBody>
                  <a:tcPr/>
                </a:tc>
                <a:tc>
                  <a:txBody>
                    <a:bodyPr/>
                    <a:lstStyle/>
                    <a:p>
                      <a:r>
                        <a:rPr lang="en-US" sz="1100" dirty="0"/>
                        <a:t>Drugbank</a:t>
                      </a:r>
                    </a:p>
                  </a:txBody>
                  <a:tcPr marL="68580" marR="68580" marT="34290" marB="34290">
                    <a:solidFill>
                      <a:schemeClr val="accent6">
                        <a:lumMod val="20000"/>
                        <a:lumOff val="80000"/>
                      </a:schemeClr>
                    </a:solidFill>
                  </a:tcPr>
                </a:tc>
                <a:tc>
                  <a:txBody>
                    <a:bodyPr/>
                    <a:lstStyle/>
                    <a:p>
                      <a:r>
                        <a:rPr lang="en-US" sz="1100" dirty="0"/>
                        <a:t>1710 drugs</a:t>
                      </a:r>
                    </a:p>
                  </a:txBody>
                  <a:tcPr marL="68580" marR="68580" marT="34290" marB="34290">
                    <a:solidFill>
                      <a:schemeClr val="accent6">
                        <a:lumMod val="20000"/>
                        <a:lumOff val="80000"/>
                      </a:schemeClr>
                    </a:solidFill>
                  </a:tcPr>
                </a:tc>
                <a:tc>
                  <a:txBody>
                    <a:bodyPr/>
                    <a:lstStyle/>
                    <a:p>
                      <a:r>
                        <a:rPr lang="en-US" sz="1100" dirty="0"/>
                        <a:t>89 metabolic interaction levels</a:t>
                      </a:r>
                    </a:p>
                  </a:txBody>
                  <a:tcPr marL="68580" marR="68580" marT="34290" marB="34290">
                    <a:solidFill>
                      <a:schemeClr val="accent6">
                        <a:lumMod val="20000"/>
                        <a:lumOff val="80000"/>
                      </a:schemeClr>
                    </a:solidFill>
                  </a:tcPr>
                </a:tc>
                <a:tc>
                  <a:txBody>
                    <a:bodyPr/>
                    <a:lstStyle/>
                    <a:p>
                      <a:r>
                        <a:rPr lang="en-US" sz="1100" dirty="0"/>
                        <a:t>DrugX decreases excretion rate of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2701120348"/>
                  </a:ext>
                </a:extLst>
              </a:tr>
            </a:tbl>
          </a:graphicData>
        </a:graphic>
      </p:graphicFrame>
      <p:sp>
        <p:nvSpPr>
          <p:cNvPr id="2" name="Slide Number Placeholder 1">
            <a:extLst>
              <a:ext uri="{FF2B5EF4-FFF2-40B4-BE49-F238E27FC236}">
                <a16:creationId xmlns:a16="http://schemas.microsoft.com/office/drawing/2014/main" id="{74BF581D-0A54-7A76-8C92-38C3C3913E34}"/>
              </a:ext>
            </a:extLst>
          </p:cNvPr>
          <p:cNvSpPr>
            <a:spLocks noGrp="1"/>
          </p:cNvSpPr>
          <p:nvPr>
            <p:ph type="sldNum" idx="12"/>
          </p:nvPr>
        </p:nvSpPr>
        <p:spPr/>
        <p:txBody>
          <a:bodyPr/>
          <a:lstStyle/>
          <a:p>
            <a:fld id="{00000000-1234-1234-1234-123412341234}" type="slidenum">
              <a:rPr lang="en" smtClean="0"/>
              <a:pPr/>
              <a:t>12</a:t>
            </a:fld>
            <a:endParaRPr lang="en"/>
          </a:p>
        </p:txBody>
      </p:sp>
      <p:sp>
        <p:nvSpPr>
          <p:cNvPr id="4" name="Rectangle 3">
            <a:extLst>
              <a:ext uri="{FF2B5EF4-FFF2-40B4-BE49-F238E27FC236}">
                <a16:creationId xmlns:a16="http://schemas.microsoft.com/office/drawing/2014/main" id="{21A28E29-5A8F-9F8C-BB66-D35028429ECE}"/>
              </a:ext>
            </a:extLst>
          </p:cNvPr>
          <p:cNvSpPr/>
          <p:nvPr/>
        </p:nvSpPr>
        <p:spPr>
          <a:xfrm>
            <a:off x="187643" y="3271373"/>
            <a:ext cx="8768714" cy="1410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Google Shape;70;p13">
            <a:extLst>
              <a:ext uri="{FF2B5EF4-FFF2-40B4-BE49-F238E27FC236}">
                <a16:creationId xmlns:a16="http://schemas.microsoft.com/office/drawing/2014/main" id="{B811F5D3-411B-0B9F-244B-8172866FFE22}"/>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6" name="Google Shape;85;p14">
            <a:extLst>
              <a:ext uri="{FF2B5EF4-FFF2-40B4-BE49-F238E27FC236}">
                <a16:creationId xmlns:a16="http://schemas.microsoft.com/office/drawing/2014/main" id="{F82938A4-DF6F-9DC9-E80E-BA262331A577}"/>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94B31D23-5588-A605-DE4C-4F1FA6892732}"/>
            </a:ext>
          </a:extLst>
        </p:cNvPr>
        <p:cNvGrpSpPr/>
        <p:nvPr/>
      </p:nvGrpSpPr>
      <p:grpSpPr>
        <a:xfrm>
          <a:off x="0" y="0"/>
          <a:ext cx="0" cy="0"/>
          <a:chOff x="0" y="0"/>
          <a:chExt cx="0" cy="0"/>
        </a:xfrm>
      </p:grpSpPr>
      <p:sp>
        <p:nvSpPr>
          <p:cNvPr id="255" name="Google Shape;255;p33">
            <a:extLst>
              <a:ext uri="{FF2B5EF4-FFF2-40B4-BE49-F238E27FC236}">
                <a16:creationId xmlns:a16="http://schemas.microsoft.com/office/drawing/2014/main" id="{C3CACC34-646F-F4DC-549F-9A56A32430CE}"/>
              </a:ext>
            </a:extLst>
          </p:cNvPr>
          <p:cNvSpPr txBox="1"/>
          <p:nvPr/>
        </p:nvSpPr>
        <p:spPr>
          <a:xfrm>
            <a:off x="187643" y="657550"/>
            <a:ext cx="8768714" cy="2052719"/>
          </a:xfrm>
          <a:prstGeom prst="rect">
            <a:avLst/>
          </a:prstGeom>
          <a:noFill/>
          <a:ln>
            <a:noFill/>
          </a:ln>
        </p:spPr>
        <p:txBody>
          <a:bodyPr spcFirstLastPara="1" wrap="square" lIns="91425" tIns="91425" rIns="91425" bIns="91425" anchor="t" anchorCtr="0">
            <a:normAutofit/>
          </a:bodyPr>
          <a:lstStyle/>
          <a:p>
            <a:pPr algn="just">
              <a:lnSpc>
                <a:spcPct val="95000"/>
              </a:lnSpc>
              <a:spcAft>
                <a:spcPts val="1200"/>
              </a:spcAft>
            </a:pPr>
            <a:r>
              <a:rPr lang="en-US" sz="1600" b="1" dirty="0">
                <a:solidFill>
                  <a:schemeClr val="dk1"/>
                </a:solidFill>
                <a:latin typeface="Lato"/>
                <a:ea typeface="Lato"/>
                <a:cs typeface="Lato"/>
                <a:sym typeface="Lato"/>
              </a:rPr>
              <a:t>External Knowledge - </a:t>
            </a:r>
            <a:r>
              <a:rPr lang="en-US" sz="1600" b="1" dirty="0" err="1">
                <a:solidFill>
                  <a:schemeClr val="dk1"/>
                </a:solidFill>
                <a:latin typeface="Lato"/>
                <a:ea typeface="Lato"/>
                <a:cs typeface="Lato"/>
                <a:sym typeface="Lato"/>
              </a:rPr>
              <a:t>Hetionet</a:t>
            </a:r>
            <a:endParaRPr lang="en-US" sz="1600" dirty="0">
              <a:solidFill>
                <a:schemeClr val="dk1"/>
              </a:solidFill>
              <a:latin typeface="Lato"/>
              <a:ea typeface="Lato"/>
              <a:cs typeface="Lato"/>
              <a:sym typeface="Lato"/>
            </a:endParaRPr>
          </a:p>
          <a:p>
            <a:pPr algn="just">
              <a:lnSpc>
                <a:spcPct val="95000"/>
              </a:lnSpc>
              <a:spcAft>
                <a:spcPts val="1200"/>
              </a:spcAft>
            </a:pPr>
            <a:r>
              <a:rPr lang="en-US" sz="1600" dirty="0">
                <a:solidFill>
                  <a:schemeClr val="dk1"/>
                </a:solidFill>
                <a:latin typeface="Lato"/>
                <a:ea typeface="Lato"/>
                <a:cs typeface="Lato"/>
                <a:sym typeface="Lato"/>
              </a:rPr>
              <a:t>-a biomedical KG curated from </a:t>
            </a:r>
            <a:r>
              <a:rPr lang="en-US" sz="1600" b="1" dirty="0">
                <a:solidFill>
                  <a:schemeClr val="dk1"/>
                </a:solidFill>
                <a:latin typeface="Lato"/>
                <a:ea typeface="Lato"/>
                <a:cs typeface="Lato"/>
                <a:sym typeface="Lato"/>
              </a:rPr>
              <a:t>29 databases</a:t>
            </a:r>
            <a:r>
              <a:rPr lang="en-US" sz="1600" dirty="0">
                <a:solidFill>
                  <a:schemeClr val="dk1"/>
                </a:solidFill>
                <a:latin typeface="Lato"/>
                <a:ea typeface="Lato"/>
                <a:cs typeface="Lato"/>
                <a:sym typeface="Lato"/>
              </a:rPr>
              <a:t>. </a:t>
            </a:r>
          </a:p>
          <a:p>
            <a:pPr algn="just">
              <a:lnSpc>
                <a:spcPct val="95000"/>
              </a:lnSpc>
              <a:spcAft>
                <a:spcPts val="1200"/>
              </a:spcAft>
            </a:pPr>
            <a:r>
              <a:rPr lang="en-US" sz="1600" dirty="0">
                <a:solidFill>
                  <a:schemeClr val="dk1"/>
                </a:solidFill>
                <a:latin typeface="Lato"/>
                <a:ea typeface="Lato"/>
                <a:cs typeface="Lato"/>
                <a:sym typeface="Lato"/>
              </a:rPr>
              <a:t>- includes entities such as </a:t>
            </a:r>
            <a:r>
              <a:rPr lang="en-US" sz="1600" b="1" dirty="0">
                <a:solidFill>
                  <a:schemeClr val="dk1"/>
                </a:solidFill>
                <a:latin typeface="Lato"/>
                <a:ea typeface="Lato"/>
                <a:cs typeface="Lato"/>
                <a:sym typeface="Lato"/>
              </a:rPr>
              <a:t>compounds</a:t>
            </a:r>
            <a:r>
              <a:rPr lang="en-US" sz="1600" dirty="0">
                <a:solidFill>
                  <a:schemeClr val="dk1"/>
                </a:solidFill>
                <a:latin typeface="Lato"/>
                <a:ea typeface="Lato"/>
                <a:cs typeface="Lato"/>
                <a:sym typeface="Lato"/>
              </a:rPr>
              <a:t>, </a:t>
            </a:r>
            <a:r>
              <a:rPr lang="en-US" sz="1600" b="1" dirty="0">
                <a:solidFill>
                  <a:schemeClr val="dk1"/>
                </a:solidFill>
                <a:latin typeface="Lato"/>
                <a:ea typeface="Lato"/>
                <a:cs typeface="Lato"/>
                <a:sym typeface="Lato"/>
              </a:rPr>
              <a:t>genes</a:t>
            </a:r>
            <a:r>
              <a:rPr lang="en-US" sz="1600" dirty="0">
                <a:solidFill>
                  <a:schemeClr val="dk1"/>
                </a:solidFill>
                <a:latin typeface="Lato"/>
                <a:ea typeface="Lato"/>
                <a:cs typeface="Lato"/>
                <a:sym typeface="Lato"/>
              </a:rPr>
              <a:t>, </a:t>
            </a:r>
            <a:r>
              <a:rPr lang="en-US" sz="1600" b="1" dirty="0">
                <a:solidFill>
                  <a:schemeClr val="dk1"/>
                </a:solidFill>
                <a:latin typeface="Lato"/>
                <a:ea typeface="Lato"/>
                <a:cs typeface="Lato"/>
                <a:sym typeface="Lato"/>
              </a:rPr>
              <a:t>diseases</a:t>
            </a:r>
            <a:r>
              <a:rPr lang="en-US" sz="1600" dirty="0">
                <a:solidFill>
                  <a:schemeClr val="dk1"/>
                </a:solidFill>
                <a:latin typeface="Lato"/>
                <a:ea typeface="Lato"/>
                <a:cs typeface="Lato"/>
                <a:sym typeface="Lato"/>
              </a:rPr>
              <a:t>, etc. </a:t>
            </a:r>
          </a:p>
          <a:p>
            <a:pPr algn="just">
              <a:lnSpc>
                <a:spcPct val="95000"/>
              </a:lnSpc>
              <a:spcAft>
                <a:spcPts val="1200"/>
              </a:spcAft>
            </a:pPr>
            <a:r>
              <a:rPr lang="en-US" sz="1600" dirty="0">
                <a:solidFill>
                  <a:schemeClr val="dk1"/>
                </a:solidFill>
                <a:latin typeface="Lato"/>
                <a:ea typeface="Lato"/>
                <a:cs typeface="Lato"/>
                <a:sym typeface="Lato"/>
              </a:rPr>
              <a:t>- includes </a:t>
            </a:r>
            <a:r>
              <a:rPr lang="en-US" sz="1600" b="1" dirty="0">
                <a:solidFill>
                  <a:schemeClr val="dk1"/>
                </a:solidFill>
                <a:latin typeface="Lato"/>
                <a:ea typeface="Lato"/>
                <a:cs typeface="Lato"/>
                <a:sym typeface="Lato"/>
              </a:rPr>
              <a:t>33,765 nodes</a:t>
            </a:r>
            <a:r>
              <a:rPr lang="en-US" sz="1600" dirty="0">
                <a:solidFill>
                  <a:schemeClr val="dk1"/>
                </a:solidFill>
                <a:latin typeface="Lato"/>
                <a:ea typeface="Lato"/>
                <a:cs typeface="Lato"/>
                <a:sym typeface="Lato"/>
              </a:rPr>
              <a:t> and </a:t>
            </a:r>
            <a:r>
              <a:rPr lang="en-US" sz="1600" b="1" dirty="0">
                <a:solidFill>
                  <a:schemeClr val="dk1"/>
                </a:solidFill>
                <a:latin typeface="Lato"/>
                <a:ea typeface="Lato"/>
                <a:cs typeface="Lato"/>
                <a:sym typeface="Lato"/>
              </a:rPr>
              <a:t>1,690,693 edges</a:t>
            </a:r>
            <a:r>
              <a:rPr lang="en-US" sz="1600" dirty="0">
                <a:solidFill>
                  <a:schemeClr val="dk1"/>
                </a:solidFill>
                <a:latin typeface="Lato"/>
                <a:ea typeface="Lato"/>
                <a:cs typeface="Lato"/>
                <a:sym typeface="Lato"/>
              </a:rPr>
              <a:t> spanning </a:t>
            </a:r>
            <a:r>
              <a:rPr lang="en-US" sz="1600" b="1" dirty="0">
                <a:solidFill>
                  <a:schemeClr val="dk1"/>
                </a:solidFill>
                <a:latin typeface="Lato"/>
                <a:ea typeface="Lato"/>
                <a:cs typeface="Lato"/>
                <a:sym typeface="Lato"/>
              </a:rPr>
              <a:t>23 relation types</a:t>
            </a:r>
            <a:r>
              <a:rPr lang="en-US" sz="1600" dirty="0">
                <a:solidFill>
                  <a:schemeClr val="dk1"/>
                </a:solidFill>
                <a:latin typeface="Lato"/>
                <a:ea typeface="Lato"/>
                <a:cs typeface="Lato"/>
                <a:sym typeface="Lato"/>
              </a:rPr>
              <a:t>.</a:t>
            </a:r>
          </a:p>
        </p:txBody>
      </p:sp>
      <p:graphicFrame>
        <p:nvGraphicFramePr>
          <p:cNvPr id="3" name="Table 2">
            <a:extLst>
              <a:ext uri="{FF2B5EF4-FFF2-40B4-BE49-F238E27FC236}">
                <a16:creationId xmlns:a16="http://schemas.microsoft.com/office/drawing/2014/main" id="{6BA5E14F-FEBD-6772-5221-B2DC1B8AC64B}"/>
              </a:ext>
            </a:extLst>
          </p:cNvPr>
          <p:cNvGraphicFramePr>
            <a:graphicFrameLocks noGrp="1"/>
          </p:cNvGraphicFramePr>
          <p:nvPr/>
        </p:nvGraphicFramePr>
        <p:xfrm>
          <a:off x="353290" y="2677337"/>
          <a:ext cx="8437420" cy="1531620"/>
        </p:xfrm>
        <a:graphic>
          <a:graphicData uri="http://schemas.openxmlformats.org/drawingml/2006/table">
            <a:tbl>
              <a:tblPr firstRow="1" bandRow="1">
                <a:tableStyleId>{073A0DAA-6AF3-43AB-8588-CEC1D06C72B9}</a:tableStyleId>
              </a:tblPr>
              <a:tblGrid>
                <a:gridCol w="1687484">
                  <a:extLst>
                    <a:ext uri="{9D8B030D-6E8A-4147-A177-3AD203B41FA5}">
                      <a16:colId xmlns:a16="http://schemas.microsoft.com/office/drawing/2014/main" val="1390675626"/>
                    </a:ext>
                  </a:extLst>
                </a:gridCol>
                <a:gridCol w="1687484">
                  <a:extLst>
                    <a:ext uri="{9D8B030D-6E8A-4147-A177-3AD203B41FA5}">
                      <a16:colId xmlns:a16="http://schemas.microsoft.com/office/drawing/2014/main" val="598365791"/>
                    </a:ext>
                  </a:extLst>
                </a:gridCol>
                <a:gridCol w="1687484">
                  <a:extLst>
                    <a:ext uri="{9D8B030D-6E8A-4147-A177-3AD203B41FA5}">
                      <a16:colId xmlns:a16="http://schemas.microsoft.com/office/drawing/2014/main" val="2144119212"/>
                    </a:ext>
                  </a:extLst>
                </a:gridCol>
                <a:gridCol w="1687484">
                  <a:extLst>
                    <a:ext uri="{9D8B030D-6E8A-4147-A177-3AD203B41FA5}">
                      <a16:colId xmlns:a16="http://schemas.microsoft.com/office/drawing/2014/main" val="3406356062"/>
                    </a:ext>
                  </a:extLst>
                </a:gridCol>
                <a:gridCol w="1687484">
                  <a:extLst>
                    <a:ext uri="{9D8B030D-6E8A-4147-A177-3AD203B41FA5}">
                      <a16:colId xmlns:a16="http://schemas.microsoft.com/office/drawing/2014/main" val="2156131908"/>
                    </a:ext>
                  </a:extLst>
                </a:gridCol>
              </a:tblGrid>
              <a:tr h="278130">
                <a:tc>
                  <a:txBody>
                    <a:bodyPr/>
                    <a:lstStyle/>
                    <a:p>
                      <a:r>
                        <a:rPr lang="en-US" sz="1100" dirty="0"/>
                        <a:t>Task</a:t>
                      </a:r>
                    </a:p>
                  </a:txBody>
                  <a:tcPr marL="68580" marR="68580" marT="34290" marB="34290"/>
                </a:tc>
                <a:tc>
                  <a:txBody>
                    <a:bodyPr/>
                    <a:lstStyle/>
                    <a:p>
                      <a:r>
                        <a:rPr lang="en-US" sz="1100" dirty="0"/>
                        <a:t>Dataset</a:t>
                      </a:r>
                    </a:p>
                  </a:txBody>
                  <a:tcPr marL="68580" marR="68580" marT="34290" marB="34290"/>
                </a:tc>
                <a:tc>
                  <a:txBody>
                    <a:bodyPr/>
                    <a:lstStyle/>
                    <a:p>
                      <a:r>
                        <a:rPr lang="en-US" sz="1100" dirty="0"/>
                        <a:t>Number of entities</a:t>
                      </a:r>
                    </a:p>
                  </a:txBody>
                  <a:tcPr marL="68580" marR="68580" marT="34290" marB="34290"/>
                </a:tc>
                <a:tc>
                  <a:txBody>
                    <a:bodyPr/>
                    <a:lstStyle/>
                    <a:p>
                      <a:r>
                        <a:rPr lang="en-US" sz="1100" dirty="0"/>
                        <a:t>Prediction categories</a:t>
                      </a:r>
                    </a:p>
                  </a:txBody>
                  <a:tcPr marL="68580" marR="68580" marT="34290" marB="34290"/>
                </a:tc>
                <a:tc>
                  <a:txBody>
                    <a:bodyPr/>
                    <a:lstStyle/>
                    <a:p>
                      <a:r>
                        <a:rPr lang="en-US" sz="1100" dirty="0"/>
                        <a:t>Example</a:t>
                      </a:r>
                    </a:p>
                  </a:txBody>
                  <a:tcPr marL="68580" marR="68580" marT="34290" marB="34290"/>
                </a:tc>
                <a:extLst>
                  <a:ext uri="{0D108BD9-81ED-4DB2-BD59-A6C34878D82A}">
                    <a16:rowId xmlns:a16="http://schemas.microsoft.com/office/drawing/2014/main" val="1764610561"/>
                  </a:ext>
                </a:extLst>
              </a:tr>
              <a:tr h="278130">
                <a:tc>
                  <a:txBody>
                    <a:bodyPr/>
                    <a:lstStyle/>
                    <a:p>
                      <a:r>
                        <a:rPr lang="en-US" sz="1100" dirty="0"/>
                        <a:t>Drug-disease prediction</a:t>
                      </a:r>
                    </a:p>
                  </a:txBody>
                  <a:tcPr marL="68580" marR="68580" marT="34290" marB="34290">
                    <a:solidFill>
                      <a:schemeClr val="accent1">
                        <a:lumMod val="20000"/>
                        <a:lumOff val="80000"/>
                      </a:schemeClr>
                    </a:solidFill>
                  </a:tcPr>
                </a:tc>
                <a:tc>
                  <a:txBody>
                    <a:bodyPr/>
                    <a:lstStyle/>
                    <a:p>
                      <a:r>
                        <a:rPr lang="en-US" sz="1100" dirty="0"/>
                        <a:t>PharmacotherapyDB</a:t>
                      </a:r>
                    </a:p>
                  </a:txBody>
                  <a:tcPr marL="68580" marR="68580" marT="34290" marB="34290">
                    <a:solidFill>
                      <a:schemeClr val="accent1">
                        <a:lumMod val="20000"/>
                        <a:lumOff val="80000"/>
                      </a:schemeClr>
                    </a:solidFill>
                  </a:tcPr>
                </a:tc>
                <a:tc>
                  <a:txBody>
                    <a:bodyPr/>
                    <a:lstStyle/>
                    <a:p>
                      <a:r>
                        <a:rPr lang="en-US" sz="1100" dirty="0"/>
                        <a:t>601 drugs, 97 diseases</a:t>
                      </a:r>
                    </a:p>
                  </a:txBody>
                  <a:tcPr marL="68580" marR="68580" marT="34290" marB="34290">
                    <a:solidFill>
                      <a:schemeClr val="accent1">
                        <a:lumMod val="20000"/>
                        <a:lumOff val="80000"/>
                      </a:schemeClr>
                    </a:solidFill>
                  </a:tcPr>
                </a:tc>
                <a:tc>
                  <a:txBody>
                    <a:bodyPr/>
                    <a:lstStyle/>
                    <a:p>
                      <a:r>
                        <a:rPr lang="en-US" sz="1100" dirty="0"/>
                        <a:t>3 indications</a:t>
                      </a:r>
                    </a:p>
                  </a:txBody>
                  <a:tcPr marL="68580" marR="68580" marT="34290" marB="34290">
                    <a:solidFill>
                      <a:schemeClr val="accent1">
                        <a:lumMod val="20000"/>
                        <a:lumOff val="80000"/>
                      </a:schemeClr>
                    </a:solidFill>
                  </a:tcPr>
                </a:tc>
                <a:tc>
                  <a:txBody>
                    <a:bodyPr/>
                    <a:lstStyle/>
                    <a:p>
                      <a:r>
                        <a:rPr lang="en-US" sz="1100" dirty="0"/>
                        <a:t>DrugX treats DiseaseY</a:t>
                      </a:r>
                    </a:p>
                  </a:txBody>
                  <a:tcPr marL="68580" marR="68580" marT="34290" marB="34290">
                    <a:solidFill>
                      <a:schemeClr val="accent1">
                        <a:lumMod val="20000"/>
                        <a:lumOff val="80000"/>
                      </a:schemeClr>
                    </a:solidFill>
                  </a:tcPr>
                </a:tc>
                <a:extLst>
                  <a:ext uri="{0D108BD9-81ED-4DB2-BD59-A6C34878D82A}">
                    <a16:rowId xmlns:a16="http://schemas.microsoft.com/office/drawing/2014/main" val="2873566294"/>
                  </a:ext>
                </a:extLst>
              </a:tr>
              <a:tr h="548640">
                <a:tc rowSpan="2">
                  <a:txBody>
                    <a:bodyPr/>
                    <a:lstStyle/>
                    <a:p>
                      <a:r>
                        <a:rPr lang="en-US" sz="1100" dirty="0"/>
                        <a:t>Drug-drug interaction prediction</a:t>
                      </a:r>
                    </a:p>
                  </a:txBody>
                  <a:tcPr marL="68580" marR="68580" marT="34290" marB="34290">
                    <a:solidFill>
                      <a:schemeClr val="accent6">
                        <a:lumMod val="20000"/>
                        <a:lumOff val="80000"/>
                      </a:schemeClr>
                    </a:solidFill>
                  </a:tcPr>
                </a:tc>
                <a:tc>
                  <a:txBody>
                    <a:bodyPr/>
                    <a:lstStyle/>
                    <a:p>
                      <a:r>
                        <a:rPr lang="en-US" sz="1100" dirty="0"/>
                        <a:t>DDInter</a:t>
                      </a:r>
                    </a:p>
                  </a:txBody>
                  <a:tcPr marL="68580" marR="68580" marT="34290" marB="34290">
                    <a:solidFill>
                      <a:schemeClr val="accent6">
                        <a:lumMod val="20000"/>
                        <a:lumOff val="80000"/>
                      </a:schemeClr>
                    </a:solidFill>
                  </a:tcPr>
                </a:tc>
                <a:tc>
                  <a:txBody>
                    <a:bodyPr/>
                    <a:lstStyle/>
                    <a:p>
                      <a:r>
                        <a:rPr lang="en-US" sz="1100" dirty="0"/>
                        <a:t>1689 drugs</a:t>
                      </a:r>
                    </a:p>
                  </a:txBody>
                  <a:tcPr marL="68580" marR="68580" marT="34290" marB="34290">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interaction severity levels</a:t>
                      </a:r>
                    </a:p>
                    <a:p>
                      <a:endParaRPr lang="en-US" sz="1100" dirty="0"/>
                    </a:p>
                  </a:txBody>
                  <a:tcPr marL="68580" marR="68580" marT="34290" marB="34290">
                    <a:solidFill>
                      <a:schemeClr val="accent6">
                        <a:lumMod val="20000"/>
                        <a:lumOff val="80000"/>
                      </a:schemeClr>
                    </a:solidFill>
                  </a:tcPr>
                </a:tc>
                <a:tc>
                  <a:txBody>
                    <a:bodyPr/>
                    <a:lstStyle/>
                    <a:p>
                      <a:r>
                        <a:rPr lang="en-US" sz="1100" dirty="0"/>
                        <a:t>Severity: Major (DrugX +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3189610125"/>
                  </a:ext>
                </a:extLst>
              </a:tr>
              <a:tr h="388620">
                <a:tc vMerge="1">
                  <a:txBody>
                    <a:bodyPr/>
                    <a:lstStyle/>
                    <a:p>
                      <a:endParaRPr lang="en-US" dirty="0"/>
                    </a:p>
                  </a:txBody>
                  <a:tcPr/>
                </a:tc>
                <a:tc>
                  <a:txBody>
                    <a:bodyPr/>
                    <a:lstStyle/>
                    <a:p>
                      <a:r>
                        <a:rPr lang="en-US" sz="1100" dirty="0"/>
                        <a:t>Drugbank</a:t>
                      </a:r>
                    </a:p>
                  </a:txBody>
                  <a:tcPr marL="68580" marR="68580" marT="34290" marB="34290">
                    <a:solidFill>
                      <a:schemeClr val="accent6">
                        <a:lumMod val="20000"/>
                        <a:lumOff val="80000"/>
                      </a:schemeClr>
                    </a:solidFill>
                  </a:tcPr>
                </a:tc>
                <a:tc>
                  <a:txBody>
                    <a:bodyPr/>
                    <a:lstStyle/>
                    <a:p>
                      <a:r>
                        <a:rPr lang="en-US" sz="1100" dirty="0"/>
                        <a:t>1710 drugs</a:t>
                      </a:r>
                    </a:p>
                  </a:txBody>
                  <a:tcPr marL="68580" marR="68580" marT="34290" marB="34290">
                    <a:solidFill>
                      <a:schemeClr val="accent6">
                        <a:lumMod val="20000"/>
                        <a:lumOff val="80000"/>
                      </a:schemeClr>
                    </a:solidFill>
                  </a:tcPr>
                </a:tc>
                <a:tc>
                  <a:txBody>
                    <a:bodyPr/>
                    <a:lstStyle/>
                    <a:p>
                      <a:r>
                        <a:rPr lang="en-US" sz="1100" dirty="0"/>
                        <a:t>89 metabolic interaction levels</a:t>
                      </a:r>
                    </a:p>
                  </a:txBody>
                  <a:tcPr marL="68580" marR="68580" marT="34290" marB="34290">
                    <a:solidFill>
                      <a:schemeClr val="accent6">
                        <a:lumMod val="20000"/>
                        <a:lumOff val="80000"/>
                      </a:schemeClr>
                    </a:solidFill>
                  </a:tcPr>
                </a:tc>
                <a:tc>
                  <a:txBody>
                    <a:bodyPr/>
                    <a:lstStyle/>
                    <a:p>
                      <a:r>
                        <a:rPr lang="en-US" sz="1100" dirty="0"/>
                        <a:t>DrugX decreases excretion rate of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2701120348"/>
                  </a:ext>
                </a:extLst>
              </a:tr>
            </a:tbl>
          </a:graphicData>
        </a:graphic>
      </p:graphicFrame>
      <p:sp>
        <p:nvSpPr>
          <p:cNvPr id="2" name="Slide Number Placeholder 1">
            <a:extLst>
              <a:ext uri="{FF2B5EF4-FFF2-40B4-BE49-F238E27FC236}">
                <a16:creationId xmlns:a16="http://schemas.microsoft.com/office/drawing/2014/main" id="{46FF5CD3-7380-6DD9-6B3D-A03DF161C129}"/>
              </a:ext>
            </a:extLst>
          </p:cNvPr>
          <p:cNvSpPr>
            <a:spLocks noGrp="1"/>
          </p:cNvSpPr>
          <p:nvPr>
            <p:ph type="sldNum" idx="12"/>
          </p:nvPr>
        </p:nvSpPr>
        <p:spPr/>
        <p:txBody>
          <a:bodyPr/>
          <a:lstStyle/>
          <a:p>
            <a:fld id="{00000000-1234-1234-1234-123412341234}" type="slidenum">
              <a:rPr lang="en" smtClean="0"/>
              <a:pPr/>
              <a:t>13</a:t>
            </a:fld>
            <a:endParaRPr lang="en"/>
          </a:p>
        </p:txBody>
      </p:sp>
      <p:sp>
        <p:nvSpPr>
          <p:cNvPr id="4" name="Rectangle 3">
            <a:extLst>
              <a:ext uri="{FF2B5EF4-FFF2-40B4-BE49-F238E27FC236}">
                <a16:creationId xmlns:a16="http://schemas.microsoft.com/office/drawing/2014/main" id="{81FCC315-B25A-5D89-BF17-0532802797C3}"/>
              </a:ext>
            </a:extLst>
          </p:cNvPr>
          <p:cNvSpPr/>
          <p:nvPr/>
        </p:nvSpPr>
        <p:spPr>
          <a:xfrm>
            <a:off x="187643" y="4035055"/>
            <a:ext cx="8768714" cy="772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Google Shape;254;p33">
            <a:extLst>
              <a:ext uri="{FF2B5EF4-FFF2-40B4-BE49-F238E27FC236}">
                <a16:creationId xmlns:a16="http://schemas.microsoft.com/office/drawing/2014/main" id="{7EEBF030-7B3A-F0C5-3F37-CE23D4106461}"/>
              </a:ext>
            </a:extLst>
          </p:cNvPr>
          <p:cNvSpPr txBox="1">
            <a:spLocks noGrp="1"/>
          </p:cNvSpPr>
          <p:nvPr>
            <p:ph type="title"/>
          </p:nvPr>
        </p:nvSpPr>
        <p:spPr>
          <a:xfrm>
            <a:off x="2707640" y="117552"/>
            <a:ext cx="3728720" cy="393162"/>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Experimental Setup: </a:t>
            </a:r>
            <a:r>
              <a:rPr lang="en" sz="1600" dirty="0">
                <a:latin typeface="Baskerville Old Face" panose="02020602080505020303" pitchFamily="18" charset="77"/>
              </a:rPr>
              <a:t>Datasets</a:t>
            </a:r>
            <a:endParaRPr sz="1600" dirty="0">
              <a:latin typeface="Baskerville Old Face" panose="02020602080505020303" pitchFamily="18" charset="77"/>
              <a:ea typeface="Titillium Web SemiBold"/>
              <a:cs typeface="Titillium Web SemiBold"/>
              <a:sym typeface="Titillium Web SemiBold"/>
            </a:endParaRPr>
          </a:p>
        </p:txBody>
      </p:sp>
      <p:pic>
        <p:nvPicPr>
          <p:cNvPr id="8" name="Google Shape;70;p13">
            <a:extLst>
              <a:ext uri="{FF2B5EF4-FFF2-40B4-BE49-F238E27FC236}">
                <a16:creationId xmlns:a16="http://schemas.microsoft.com/office/drawing/2014/main" id="{C23EB4DD-FD05-1A4D-2069-E30C174A5C91}"/>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9" name="Google Shape;85;p14">
            <a:extLst>
              <a:ext uri="{FF2B5EF4-FFF2-40B4-BE49-F238E27FC236}">
                <a16:creationId xmlns:a16="http://schemas.microsoft.com/office/drawing/2014/main" id="{AB892F89-44A3-4EA1-F66C-A4DA3DB6BA76}"/>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266441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04FD3429-2348-9A28-514E-634621350A27}"/>
            </a:ext>
          </a:extLst>
        </p:cNvPr>
        <p:cNvGrpSpPr/>
        <p:nvPr/>
      </p:nvGrpSpPr>
      <p:grpSpPr>
        <a:xfrm>
          <a:off x="0" y="0"/>
          <a:ext cx="0" cy="0"/>
          <a:chOff x="0" y="0"/>
          <a:chExt cx="0" cy="0"/>
        </a:xfrm>
      </p:grpSpPr>
      <p:sp>
        <p:nvSpPr>
          <p:cNvPr id="255" name="Google Shape;255;p33">
            <a:extLst>
              <a:ext uri="{FF2B5EF4-FFF2-40B4-BE49-F238E27FC236}">
                <a16:creationId xmlns:a16="http://schemas.microsoft.com/office/drawing/2014/main" id="{D821322A-F4E2-35A5-45E0-C6C04B07CCC6}"/>
              </a:ext>
            </a:extLst>
          </p:cNvPr>
          <p:cNvSpPr txBox="1"/>
          <p:nvPr/>
        </p:nvSpPr>
        <p:spPr>
          <a:xfrm>
            <a:off x="187643" y="657550"/>
            <a:ext cx="8768714" cy="2052719"/>
          </a:xfrm>
          <a:prstGeom prst="rect">
            <a:avLst/>
          </a:prstGeom>
          <a:noFill/>
          <a:ln>
            <a:noFill/>
          </a:ln>
        </p:spPr>
        <p:txBody>
          <a:bodyPr spcFirstLastPara="1" wrap="square" lIns="91425" tIns="91425" rIns="91425" bIns="91425" anchor="t" anchorCtr="0">
            <a:normAutofit/>
          </a:bodyPr>
          <a:lstStyle/>
          <a:p>
            <a:pPr algn="just">
              <a:lnSpc>
                <a:spcPct val="95000"/>
              </a:lnSpc>
              <a:spcAft>
                <a:spcPts val="1200"/>
              </a:spcAft>
            </a:pPr>
            <a:r>
              <a:rPr lang="en-US" sz="1600" b="1" dirty="0">
                <a:solidFill>
                  <a:schemeClr val="dk1"/>
                </a:solidFill>
                <a:latin typeface="Lato"/>
                <a:ea typeface="Lato"/>
                <a:cs typeface="Lato"/>
                <a:sym typeface="Lato"/>
              </a:rPr>
              <a:t>External Knowledge - </a:t>
            </a:r>
            <a:r>
              <a:rPr lang="en-US" sz="1600" b="1" dirty="0" err="1">
                <a:solidFill>
                  <a:schemeClr val="dk1"/>
                </a:solidFill>
                <a:latin typeface="Lato"/>
                <a:ea typeface="Lato"/>
                <a:cs typeface="Lato"/>
                <a:sym typeface="Lato"/>
              </a:rPr>
              <a:t>Hetionet</a:t>
            </a:r>
            <a:endParaRPr lang="en-US" sz="1600" dirty="0">
              <a:solidFill>
                <a:schemeClr val="dk1"/>
              </a:solidFill>
              <a:latin typeface="Lato"/>
              <a:ea typeface="Lato"/>
              <a:cs typeface="Lato"/>
              <a:sym typeface="Lato"/>
            </a:endParaRPr>
          </a:p>
          <a:p>
            <a:pPr algn="just">
              <a:lnSpc>
                <a:spcPct val="95000"/>
              </a:lnSpc>
              <a:spcAft>
                <a:spcPts val="1200"/>
              </a:spcAft>
            </a:pPr>
            <a:r>
              <a:rPr lang="en-US" sz="1600" dirty="0">
                <a:solidFill>
                  <a:schemeClr val="dk1"/>
                </a:solidFill>
                <a:latin typeface="Lato"/>
                <a:ea typeface="Lato"/>
                <a:cs typeface="Lato"/>
                <a:sym typeface="Lato"/>
              </a:rPr>
              <a:t>-a biomedical KG curated from </a:t>
            </a:r>
            <a:r>
              <a:rPr lang="en-US" sz="1600" b="1" dirty="0">
                <a:solidFill>
                  <a:schemeClr val="dk1"/>
                </a:solidFill>
                <a:latin typeface="Lato"/>
                <a:ea typeface="Lato"/>
                <a:cs typeface="Lato"/>
                <a:sym typeface="Lato"/>
              </a:rPr>
              <a:t>29 databases</a:t>
            </a:r>
            <a:r>
              <a:rPr lang="en-US" sz="1600" dirty="0">
                <a:solidFill>
                  <a:schemeClr val="dk1"/>
                </a:solidFill>
                <a:latin typeface="Lato"/>
                <a:ea typeface="Lato"/>
                <a:cs typeface="Lato"/>
                <a:sym typeface="Lato"/>
              </a:rPr>
              <a:t>. </a:t>
            </a:r>
          </a:p>
          <a:p>
            <a:pPr algn="just">
              <a:lnSpc>
                <a:spcPct val="95000"/>
              </a:lnSpc>
              <a:spcAft>
                <a:spcPts val="1200"/>
              </a:spcAft>
            </a:pPr>
            <a:r>
              <a:rPr lang="en-US" sz="1600" dirty="0">
                <a:solidFill>
                  <a:schemeClr val="dk1"/>
                </a:solidFill>
                <a:latin typeface="Lato"/>
                <a:ea typeface="Lato"/>
                <a:cs typeface="Lato"/>
                <a:sym typeface="Lato"/>
              </a:rPr>
              <a:t>- includes entities such as </a:t>
            </a:r>
            <a:r>
              <a:rPr lang="en-US" sz="1600" b="1" dirty="0">
                <a:solidFill>
                  <a:schemeClr val="dk1"/>
                </a:solidFill>
                <a:latin typeface="Lato"/>
                <a:ea typeface="Lato"/>
                <a:cs typeface="Lato"/>
                <a:sym typeface="Lato"/>
              </a:rPr>
              <a:t>compounds</a:t>
            </a:r>
            <a:r>
              <a:rPr lang="en-US" sz="1600" dirty="0">
                <a:solidFill>
                  <a:schemeClr val="dk1"/>
                </a:solidFill>
                <a:latin typeface="Lato"/>
                <a:ea typeface="Lato"/>
                <a:cs typeface="Lato"/>
                <a:sym typeface="Lato"/>
              </a:rPr>
              <a:t>, </a:t>
            </a:r>
            <a:r>
              <a:rPr lang="en-US" sz="1600" b="1" dirty="0">
                <a:solidFill>
                  <a:schemeClr val="dk1"/>
                </a:solidFill>
                <a:latin typeface="Lato"/>
                <a:ea typeface="Lato"/>
                <a:cs typeface="Lato"/>
                <a:sym typeface="Lato"/>
              </a:rPr>
              <a:t>genes</a:t>
            </a:r>
            <a:r>
              <a:rPr lang="en-US" sz="1600" dirty="0">
                <a:solidFill>
                  <a:schemeClr val="dk1"/>
                </a:solidFill>
                <a:latin typeface="Lato"/>
                <a:ea typeface="Lato"/>
                <a:cs typeface="Lato"/>
                <a:sym typeface="Lato"/>
              </a:rPr>
              <a:t>, </a:t>
            </a:r>
            <a:r>
              <a:rPr lang="en-US" sz="1600" b="1" dirty="0">
                <a:solidFill>
                  <a:schemeClr val="dk1"/>
                </a:solidFill>
                <a:latin typeface="Lato"/>
                <a:ea typeface="Lato"/>
                <a:cs typeface="Lato"/>
                <a:sym typeface="Lato"/>
              </a:rPr>
              <a:t>diseases</a:t>
            </a:r>
            <a:r>
              <a:rPr lang="en-US" sz="1600" dirty="0">
                <a:solidFill>
                  <a:schemeClr val="dk1"/>
                </a:solidFill>
                <a:latin typeface="Lato"/>
                <a:ea typeface="Lato"/>
                <a:cs typeface="Lato"/>
                <a:sym typeface="Lato"/>
              </a:rPr>
              <a:t>, etc. </a:t>
            </a:r>
          </a:p>
          <a:p>
            <a:pPr algn="just">
              <a:lnSpc>
                <a:spcPct val="95000"/>
              </a:lnSpc>
              <a:spcAft>
                <a:spcPts val="1200"/>
              </a:spcAft>
            </a:pPr>
            <a:r>
              <a:rPr lang="en-US" sz="1600" dirty="0">
                <a:solidFill>
                  <a:schemeClr val="dk1"/>
                </a:solidFill>
                <a:latin typeface="Lato"/>
                <a:ea typeface="Lato"/>
                <a:cs typeface="Lato"/>
                <a:sym typeface="Lato"/>
              </a:rPr>
              <a:t>- includes </a:t>
            </a:r>
            <a:r>
              <a:rPr lang="en-US" sz="1600" b="1" dirty="0">
                <a:solidFill>
                  <a:schemeClr val="dk1"/>
                </a:solidFill>
                <a:latin typeface="Lato"/>
                <a:ea typeface="Lato"/>
                <a:cs typeface="Lato"/>
                <a:sym typeface="Lato"/>
              </a:rPr>
              <a:t>33,765 nodes</a:t>
            </a:r>
            <a:r>
              <a:rPr lang="en-US" sz="1600" dirty="0">
                <a:solidFill>
                  <a:schemeClr val="dk1"/>
                </a:solidFill>
                <a:latin typeface="Lato"/>
                <a:ea typeface="Lato"/>
                <a:cs typeface="Lato"/>
                <a:sym typeface="Lato"/>
              </a:rPr>
              <a:t> and </a:t>
            </a:r>
            <a:r>
              <a:rPr lang="en-US" sz="1600" b="1" dirty="0">
                <a:solidFill>
                  <a:schemeClr val="dk1"/>
                </a:solidFill>
                <a:latin typeface="Lato"/>
                <a:ea typeface="Lato"/>
                <a:cs typeface="Lato"/>
                <a:sym typeface="Lato"/>
              </a:rPr>
              <a:t>1,690,693 edges</a:t>
            </a:r>
            <a:r>
              <a:rPr lang="en-US" sz="1600" dirty="0">
                <a:solidFill>
                  <a:schemeClr val="dk1"/>
                </a:solidFill>
                <a:latin typeface="Lato"/>
                <a:ea typeface="Lato"/>
                <a:cs typeface="Lato"/>
                <a:sym typeface="Lato"/>
              </a:rPr>
              <a:t> spanning </a:t>
            </a:r>
            <a:r>
              <a:rPr lang="en-US" sz="1600" b="1" dirty="0">
                <a:solidFill>
                  <a:schemeClr val="dk1"/>
                </a:solidFill>
                <a:latin typeface="Lato"/>
                <a:ea typeface="Lato"/>
                <a:cs typeface="Lato"/>
                <a:sym typeface="Lato"/>
              </a:rPr>
              <a:t>23 relation types</a:t>
            </a:r>
            <a:r>
              <a:rPr lang="en-US" sz="1600" dirty="0">
                <a:solidFill>
                  <a:schemeClr val="dk1"/>
                </a:solidFill>
                <a:latin typeface="Lato"/>
                <a:ea typeface="Lato"/>
                <a:cs typeface="Lato"/>
                <a:sym typeface="Lato"/>
              </a:rPr>
              <a:t>.</a:t>
            </a:r>
          </a:p>
        </p:txBody>
      </p:sp>
      <p:graphicFrame>
        <p:nvGraphicFramePr>
          <p:cNvPr id="3" name="Table 2">
            <a:extLst>
              <a:ext uri="{FF2B5EF4-FFF2-40B4-BE49-F238E27FC236}">
                <a16:creationId xmlns:a16="http://schemas.microsoft.com/office/drawing/2014/main" id="{FEBF5636-EC68-D894-F07F-656870C3279E}"/>
              </a:ext>
            </a:extLst>
          </p:cNvPr>
          <p:cNvGraphicFramePr>
            <a:graphicFrameLocks noGrp="1"/>
          </p:cNvGraphicFramePr>
          <p:nvPr/>
        </p:nvGraphicFramePr>
        <p:xfrm>
          <a:off x="353290" y="2677337"/>
          <a:ext cx="8437420" cy="1531620"/>
        </p:xfrm>
        <a:graphic>
          <a:graphicData uri="http://schemas.openxmlformats.org/drawingml/2006/table">
            <a:tbl>
              <a:tblPr firstRow="1" bandRow="1">
                <a:tableStyleId>{073A0DAA-6AF3-43AB-8588-CEC1D06C72B9}</a:tableStyleId>
              </a:tblPr>
              <a:tblGrid>
                <a:gridCol w="1687484">
                  <a:extLst>
                    <a:ext uri="{9D8B030D-6E8A-4147-A177-3AD203B41FA5}">
                      <a16:colId xmlns:a16="http://schemas.microsoft.com/office/drawing/2014/main" val="1390675626"/>
                    </a:ext>
                  </a:extLst>
                </a:gridCol>
                <a:gridCol w="1687484">
                  <a:extLst>
                    <a:ext uri="{9D8B030D-6E8A-4147-A177-3AD203B41FA5}">
                      <a16:colId xmlns:a16="http://schemas.microsoft.com/office/drawing/2014/main" val="598365791"/>
                    </a:ext>
                  </a:extLst>
                </a:gridCol>
                <a:gridCol w="1687484">
                  <a:extLst>
                    <a:ext uri="{9D8B030D-6E8A-4147-A177-3AD203B41FA5}">
                      <a16:colId xmlns:a16="http://schemas.microsoft.com/office/drawing/2014/main" val="2144119212"/>
                    </a:ext>
                  </a:extLst>
                </a:gridCol>
                <a:gridCol w="1687484">
                  <a:extLst>
                    <a:ext uri="{9D8B030D-6E8A-4147-A177-3AD203B41FA5}">
                      <a16:colId xmlns:a16="http://schemas.microsoft.com/office/drawing/2014/main" val="3406356062"/>
                    </a:ext>
                  </a:extLst>
                </a:gridCol>
                <a:gridCol w="1687484">
                  <a:extLst>
                    <a:ext uri="{9D8B030D-6E8A-4147-A177-3AD203B41FA5}">
                      <a16:colId xmlns:a16="http://schemas.microsoft.com/office/drawing/2014/main" val="2156131908"/>
                    </a:ext>
                  </a:extLst>
                </a:gridCol>
              </a:tblGrid>
              <a:tr h="278130">
                <a:tc>
                  <a:txBody>
                    <a:bodyPr/>
                    <a:lstStyle/>
                    <a:p>
                      <a:r>
                        <a:rPr lang="en-US" sz="1100" dirty="0"/>
                        <a:t>Task</a:t>
                      </a:r>
                    </a:p>
                  </a:txBody>
                  <a:tcPr marL="68580" marR="68580" marT="34290" marB="34290"/>
                </a:tc>
                <a:tc>
                  <a:txBody>
                    <a:bodyPr/>
                    <a:lstStyle/>
                    <a:p>
                      <a:r>
                        <a:rPr lang="en-US" sz="1100" dirty="0"/>
                        <a:t>Dataset</a:t>
                      </a:r>
                    </a:p>
                  </a:txBody>
                  <a:tcPr marL="68580" marR="68580" marT="34290" marB="34290"/>
                </a:tc>
                <a:tc>
                  <a:txBody>
                    <a:bodyPr/>
                    <a:lstStyle/>
                    <a:p>
                      <a:r>
                        <a:rPr lang="en-US" sz="1100" dirty="0"/>
                        <a:t>Number of entities</a:t>
                      </a:r>
                    </a:p>
                  </a:txBody>
                  <a:tcPr marL="68580" marR="68580" marT="34290" marB="34290"/>
                </a:tc>
                <a:tc>
                  <a:txBody>
                    <a:bodyPr/>
                    <a:lstStyle/>
                    <a:p>
                      <a:r>
                        <a:rPr lang="en-US" sz="1100" dirty="0"/>
                        <a:t>Prediction categories</a:t>
                      </a:r>
                    </a:p>
                  </a:txBody>
                  <a:tcPr marL="68580" marR="68580" marT="34290" marB="34290"/>
                </a:tc>
                <a:tc>
                  <a:txBody>
                    <a:bodyPr/>
                    <a:lstStyle/>
                    <a:p>
                      <a:r>
                        <a:rPr lang="en-US" sz="1100" dirty="0"/>
                        <a:t>Example</a:t>
                      </a:r>
                    </a:p>
                  </a:txBody>
                  <a:tcPr marL="68580" marR="68580" marT="34290" marB="34290"/>
                </a:tc>
                <a:extLst>
                  <a:ext uri="{0D108BD9-81ED-4DB2-BD59-A6C34878D82A}">
                    <a16:rowId xmlns:a16="http://schemas.microsoft.com/office/drawing/2014/main" val="1764610561"/>
                  </a:ext>
                </a:extLst>
              </a:tr>
              <a:tr h="278130">
                <a:tc>
                  <a:txBody>
                    <a:bodyPr/>
                    <a:lstStyle/>
                    <a:p>
                      <a:r>
                        <a:rPr lang="en-US" sz="1100" dirty="0"/>
                        <a:t>Drug-disease prediction</a:t>
                      </a:r>
                    </a:p>
                  </a:txBody>
                  <a:tcPr marL="68580" marR="68580" marT="34290" marB="34290">
                    <a:solidFill>
                      <a:schemeClr val="accent1">
                        <a:lumMod val="20000"/>
                        <a:lumOff val="80000"/>
                      </a:schemeClr>
                    </a:solidFill>
                  </a:tcPr>
                </a:tc>
                <a:tc>
                  <a:txBody>
                    <a:bodyPr/>
                    <a:lstStyle/>
                    <a:p>
                      <a:r>
                        <a:rPr lang="en-US" sz="1100" dirty="0"/>
                        <a:t>PharmacotherapyDB</a:t>
                      </a:r>
                    </a:p>
                  </a:txBody>
                  <a:tcPr marL="68580" marR="68580" marT="34290" marB="34290">
                    <a:solidFill>
                      <a:schemeClr val="accent1">
                        <a:lumMod val="20000"/>
                        <a:lumOff val="80000"/>
                      </a:schemeClr>
                    </a:solidFill>
                  </a:tcPr>
                </a:tc>
                <a:tc>
                  <a:txBody>
                    <a:bodyPr/>
                    <a:lstStyle/>
                    <a:p>
                      <a:r>
                        <a:rPr lang="en-US" sz="1100" dirty="0"/>
                        <a:t>601 drugs, 97 diseases</a:t>
                      </a:r>
                    </a:p>
                  </a:txBody>
                  <a:tcPr marL="68580" marR="68580" marT="34290" marB="34290">
                    <a:solidFill>
                      <a:schemeClr val="accent1">
                        <a:lumMod val="20000"/>
                        <a:lumOff val="80000"/>
                      </a:schemeClr>
                    </a:solidFill>
                  </a:tcPr>
                </a:tc>
                <a:tc>
                  <a:txBody>
                    <a:bodyPr/>
                    <a:lstStyle/>
                    <a:p>
                      <a:r>
                        <a:rPr lang="en-US" sz="1100" dirty="0"/>
                        <a:t>3 indications</a:t>
                      </a:r>
                    </a:p>
                  </a:txBody>
                  <a:tcPr marL="68580" marR="68580" marT="34290" marB="34290">
                    <a:solidFill>
                      <a:schemeClr val="accent1">
                        <a:lumMod val="20000"/>
                        <a:lumOff val="80000"/>
                      </a:schemeClr>
                    </a:solidFill>
                  </a:tcPr>
                </a:tc>
                <a:tc>
                  <a:txBody>
                    <a:bodyPr/>
                    <a:lstStyle/>
                    <a:p>
                      <a:r>
                        <a:rPr lang="en-US" sz="1100" dirty="0"/>
                        <a:t>DrugX treats DiseaseY</a:t>
                      </a:r>
                    </a:p>
                  </a:txBody>
                  <a:tcPr marL="68580" marR="68580" marT="34290" marB="34290">
                    <a:solidFill>
                      <a:schemeClr val="accent1">
                        <a:lumMod val="20000"/>
                        <a:lumOff val="80000"/>
                      </a:schemeClr>
                    </a:solidFill>
                  </a:tcPr>
                </a:tc>
                <a:extLst>
                  <a:ext uri="{0D108BD9-81ED-4DB2-BD59-A6C34878D82A}">
                    <a16:rowId xmlns:a16="http://schemas.microsoft.com/office/drawing/2014/main" val="2873566294"/>
                  </a:ext>
                </a:extLst>
              </a:tr>
              <a:tr h="548640">
                <a:tc rowSpan="2">
                  <a:txBody>
                    <a:bodyPr/>
                    <a:lstStyle/>
                    <a:p>
                      <a:r>
                        <a:rPr lang="en-US" sz="1100" dirty="0"/>
                        <a:t>Drug-drug interaction prediction</a:t>
                      </a:r>
                    </a:p>
                  </a:txBody>
                  <a:tcPr marL="68580" marR="68580" marT="34290" marB="34290">
                    <a:solidFill>
                      <a:schemeClr val="accent6">
                        <a:lumMod val="20000"/>
                        <a:lumOff val="80000"/>
                      </a:schemeClr>
                    </a:solidFill>
                  </a:tcPr>
                </a:tc>
                <a:tc>
                  <a:txBody>
                    <a:bodyPr/>
                    <a:lstStyle/>
                    <a:p>
                      <a:r>
                        <a:rPr lang="en-US" sz="1100" dirty="0"/>
                        <a:t>DDInter</a:t>
                      </a:r>
                    </a:p>
                  </a:txBody>
                  <a:tcPr marL="68580" marR="68580" marT="34290" marB="34290">
                    <a:solidFill>
                      <a:schemeClr val="accent6">
                        <a:lumMod val="20000"/>
                        <a:lumOff val="80000"/>
                      </a:schemeClr>
                    </a:solidFill>
                  </a:tcPr>
                </a:tc>
                <a:tc>
                  <a:txBody>
                    <a:bodyPr/>
                    <a:lstStyle/>
                    <a:p>
                      <a:r>
                        <a:rPr lang="en-US" sz="1100" dirty="0"/>
                        <a:t>1689 drugs</a:t>
                      </a:r>
                    </a:p>
                  </a:txBody>
                  <a:tcPr marL="68580" marR="68580" marT="34290" marB="34290">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interaction severity levels</a:t>
                      </a:r>
                    </a:p>
                    <a:p>
                      <a:endParaRPr lang="en-US" sz="1100" dirty="0"/>
                    </a:p>
                  </a:txBody>
                  <a:tcPr marL="68580" marR="68580" marT="34290" marB="34290">
                    <a:solidFill>
                      <a:schemeClr val="accent6">
                        <a:lumMod val="20000"/>
                        <a:lumOff val="80000"/>
                      </a:schemeClr>
                    </a:solidFill>
                  </a:tcPr>
                </a:tc>
                <a:tc>
                  <a:txBody>
                    <a:bodyPr/>
                    <a:lstStyle/>
                    <a:p>
                      <a:r>
                        <a:rPr lang="en-US" sz="1100" dirty="0"/>
                        <a:t>Severity: Major (DrugX +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3189610125"/>
                  </a:ext>
                </a:extLst>
              </a:tr>
              <a:tr h="388620">
                <a:tc vMerge="1">
                  <a:txBody>
                    <a:bodyPr/>
                    <a:lstStyle/>
                    <a:p>
                      <a:endParaRPr lang="en-US" dirty="0"/>
                    </a:p>
                  </a:txBody>
                  <a:tcPr/>
                </a:tc>
                <a:tc>
                  <a:txBody>
                    <a:bodyPr/>
                    <a:lstStyle/>
                    <a:p>
                      <a:r>
                        <a:rPr lang="en-US" sz="1100" dirty="0"/>
                        <a:t>Drugbank</a:t>
                      </a:r>
                    </a:p>
                  </a:txBody>
                  <a:tcPr marL="68580" marR="68580" marT="34290" marB="34290">
                    <a:solidFill>
                      <a:schemeClr val="accent6">
                        <a:lumMod val="20000"/>
                        <a:lumOff val="80000"/>
                      </a:schemeClr>
                    </a:solidFill>
                  </a:tcPr>
                </a:tc>
                <a:tc>
                  <a:txBody>
                    <a:bodyPr/>
                    <a:lstStyle/>
                    <a:p>
                      <a:r>
                        <a:rPr lang="en-US" sz="1100" dirty="0"/>
                        <a:t>1710 drugs</a:t>
                      </a:r>
                    </a:p>
                  </a:txBody>
                  <a:tcPr marL="68580" marR="68580" marT="34290" marB="34290">
                    <a:solidFill>
                      <a:schemeClr val="accent6">
                        <a:lumMod val="20000"/>
                        <a:lumOff val="80000"/>
                      </a:schemeClr>
                    </a:solidFill>
                  </a:tcPr>
                </a:tc>
                <a:tc>
                  <a:txBody>
                    <a:bodyPr/>
                    <a:lstStyle/>
                    <a:p>
                      <a:r>
                        <a:rPr lang="en-US" sz="1100" dirty="0"/>
                        <a:t>89 metabolic interaction levels</a:t>
                      </a:r>
                    </a:p>
                  </a:txBody>
                  <a:tcPr marL="68580" marR="68580" marT="34290" marB="34290">
                    <a:solidFill>
                      <a:schemeClr val="accent6">
                        <a:lumMod val="20000"/>
                        <a:lumOff val="80000"/>
                      </a:schemeClr>
                    </a:solidFill>
                  </a:tcPr>
                </a:tc>
                <a:tc>
                  <a:txBody>
                    <a:bodyPr/>
                    <a:lstStyle/>
                    <a:p>
                      <a:r>
                        <a:rPr lang="en-US" sz="1100" dirty="0"/>
                        <a:t>DrugX decreases excretion rate of DrugY</a:t>
                      </a:r>
                    </a:p>
                  </a:txBody>
                  <a:tcPr marL="68580" marR="68580" marT="34290" marB="34290">
                    <a:solidFill>
                      <a:schemeClr val="accent6">
                        <a:lumMod val="20000"/>
                        <a:lumOff val="80000"/>
                      </a:schemeClr>
                    </a:solidFill>
                  </a:tcPr>
                </a:tc>
                <a:extLst>
                  <a:ext uri="{0D108BD9-81ED-4DB2-BD59-A6C34878D82A}">
                    <a16:rowId xmlns:a16="http://schemas.microsoft.com/office/drawing/2014/main" val="2701120348"/>
                  </a:ext>
                </a:extLst>
              </a:tr>
            </a:tbl>
          </a:graphicData>
        </a:graphic>
      </p:graphicFrame>
      <p:sp>
        <p:nvSpPr>
          <p:cNvPr id="2" name="Slide Number Placeholder 1">
            <a:extLst>
              <a:ext uri="{FF2B5EF4-FFF2-40B4-BE49-F238E27FC236}">
                <a16:creationId xmlns:a16="http://schemas.microsoft.com/office/drawing/2014/main" id="{810577C8-AD75-4AC6-7FCB-391A929B3F82}"/>
              </a:ext>
            </a:extLst>
          </p:cNvPr>
          <p:cNvSpPr>
            <a:spLocks noGrp="1"/>
          </p:cNvSpPr>
          <p:nvPr>
            <p:ph type="sldNum" idx="12"/>
          </p:nvPr>
        </p:nvSpPr>
        <p:spPr/>
        <p:txBody>
          <a:bodyPr/>
          <a:lstStyle/>
          <a:p>
            <a:fld id="{00000000-1234-1234-1234-123412341234}" type="slidenum">
              <a:rPr lang="en" smtClean="0"/>
              <a:pPr/>
              <a:t>14</a:t>
            </a:fld>
            <a:endParaRPr lang="en"/>
          </a:p>
        </p:txBody>
      </p:sp>
      <p:sp>
        <p:nvSpPr>
          <p:cNvPr id="6" name="Google Shape;254;p33">
            <a:extLst>
              <a:ext uri="{FF2B5EF4-FFF2-40B4-BE49-F238E27FC236}">
                <a16:creationId xmlns:a16="http://schemas.microsoft.com/office/drawing/2014/main" id="{555E568D-5A97-CD20-1B24-C8BC7D116872}"/>
              </a:ext>
            </a:extLst>
          </p:cNvPr>
          <p:cNvSpPr txBox="1">
            <a:spLocks noGrp="1"/>
          </p:cNvSpPr>
          <p:nvPr>
            <p:ph type="title"/>
          </p:nvPr>
        </p:nvSpPr>
        <p:spPr>
          <a:xfrm>
            <a:off x="2707640" y="117552"/>
            <a:ext cx="3728720" cy="393162"/>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Experimental Setup: Datasets</a:t>
            </a:r>
            <a:endParaRPr sz="1600" b="1" dirty="0">
              <a:latin typeface="Baskerville Old Face" panose="02020602080505020303" pitchFamily="18" charset="77"/>
              <a:ea typeface="Titillium Web SemiBold"/>
              <a:cs typeface="Titillium Web SemiBold"/>
              <a:sym typeface="Titillium Web SemiBold"/>
            </a:endParaRPr>
          </a:p>
        </p:txBody>
      </p:sp>
      <p:pic>
        <p:nvPicPr>
          <p:cNvPr id="7" name="Google Shape;70;p13">
            <a:extLst>
              <a:ext uri="{FF2B5EF4-FFF2-40B4-BE49-F238E27FC236}">
                <a16:creationId xmlns:a16="http://schemas.microsoft.com/office/drawing/2014/main" id="{E280C53C-508A-0360-2BDD-B39EC5F979DA}"/>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8" name="Google Shape;85;p14">
            <a:extLst>
              <a:ext uri="{FF2B5EF4-FFF2-40B4-BE49-F238E27FC236}">
                <a16:creationId xmlns:a16="http://schemas.microsoft.com/office/drawing/2014/main" id="{6D5AF8F8-FFB7-D296-75D1-632D41AA5367}"/>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2956622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34"/>
          <p:cNvSpPr txBox="1"/>
          <p:nvPr/>
        </p:nvSpPr>
        <p:spPr>
          <a:xfrm>
            <a:off x="115575" y="803025"/>
            <a:ext cx="8741400" cy="2417400"/>
          </a:xfrm>
          <a:prstGeom prst="rect">
            <a:avLst/>
          </a:prstGeom>
          <a:noFill/>
          <a:ln>
            <a:noFill/>
          </a:ln>
        </p:spPr>
        <p:txBody>
          <a:bodyPr spcFirstLastPara="1" wrap="square" lIns="91425" tIns="91425" rIns="91425" bIns="91425" anchor="t" anchorCtr="0">
            <a:noAutofit/>
          </a:bodyPr>
          <a:lstStyle/>
          <a:p>
            <a:r>
              <a:rPr lang="en" sz="1500" u="sng" dirty="0">
                <a:solidFill>
                  <a:schemeClr val="dk1"/>
                </a:solidFill>
                <a:latin typeface="Lato" panose="020F0502020204030203" pitchFamily="34" charset="0"/>
                <a:ea typeface="Lato" panose="020F0502020204030203" pitchFamily="34" charset="0"/>
                <a:cs typeface="Lato" panose="020F0502020204030203" pitchFamily="34" charset="0"/>
                <a:sym typeface="Lato"/>
              </a:rPr>
              <a:t>LLM-based Baselines:</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evaluate </a:t>
            </a:r>
            <a:r>
              <a:rPr lang="en-US"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the </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impact of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K-Paths</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on LLM reasoning in zero-shot setting.</a:t>
            </a:r>
            <a:b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b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457189" indent="-330192">
              <a:buClr>
                <a:schemeClr val="dk1"/>
              </a:buClr>
              <a:buSzPts val="1600"/>
              <a:buFont typeface="Lato"/>
              <a:buChar char="●"/>
            </a:pPr>
            <a:r>
              <a:rPr lang="en" sz="15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Reasoning based on internal knowledge (Base)</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457189"/>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457189" indent="-330192">
              <a:buClr>
                <a:schemeClr val="dk1"/>
              </a:buClr>
              <a:buSzPts val="1600"/>
              <a:buFont typeface="Lato"/>
              <a:buChar char="●"/>
            </a:pPr>
            <a:r>
              <a:rPr lang="en" sz="15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Reasoning based on textual definitions (Definitions)</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264;p34">
            <a:extLst>
              <a:ext uri="{FF2B5EF4-FFF2-40B4-BE49-F238E27FC236}">
                <a16:creationId xmlns:a16="http://schemas.microsoft.com/office/drawing/2014/main" id="{C3540007-695A-42CC-4746-2AC238795E26}"/>
              </a:ext>
            </a:extLst>
          </p:cNvPr>
          <p:cNvSpPr txBox="1"/>
          <p:nvPr/>
        </p:nvSpPr>
        <p:spPr>
          <a:xfrm>
            <a:off x="115575" y="3343047"/>
            <a:ext cx="8741399" cy="1421620"/>
          </a:xfrm>
          <a:prstGeom prst="rect">
            <a:avLst/>
          </a:prstGeom>
          <a:noFill/>
          <a:ln>
            <a:noFill/>
          </a:ln>
        </p:spPr>
        <p:txBody>
          <a:bodyPr spcFirstLastPara="1" wrap="square" lIns="68569" tIns="68569" rIns="68569" bIns="68569" anchor="t" anchorCtr="0">
            <a:noAutofit/>
          </a:bodyPr>
          <a:lstStyle/>
          <a:p>
            <a:r>
              <a:rPr lang="en" sz="1500" u="sng" dirty="0">
                <a:solidFill>
                  <a:schemeClr val="dk1"/>
                </a:solidFill>
                <a:latin typeface="Lato" panose="020F0502020204030203" pitchFamily="34" charset="0"/>
                <a:ea typeface="Lato" panose="020F0502020204030203" pitchFamily="34" charset="0"/>
                <a:cs typeface="Lato" panose="020F0502020204030203" pitchFamily="34" charset="0"/>
                <a:sym typeface="Lato"/>
              </a:rPr>
              <a:t>GNN-based Baselines:</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evaluate the impact of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K-Paths</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on GNNs in a supervised setting.</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342900" indent="-247650">
              <a:buClr>
                <a:schemeClr val="dk1"/>
              </a:buClr>
              <a:buSzPts val="1600"/>
              <a:buFont typeface="Lato"/>
              <a:buChar char="●"/>
            </a:pPr>
            <a:r>
              <a:rPr lang="en" sz="15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Complete Graph-based Prediction (Complete KG)</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The GNN uses the entire augmented KG to predict interactions, considering all entities and relationships.</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Slide Number Placeholder 2">
            <a:extLst>
              <a:ext uri="{FF2B5EF4-FFF2-40B4-BE49-F238E27FC236}">
                <a16:creationId xmlns:a16="http://schemas.microsoft.com/office/drawing/2014/main" id="{B948850C-F8EC-15F1-0A81-AB53682D5DBF}"/>
              </a:ext>
            </a:extLst>
          </p:cNvPr>
          <p:cNvSpPr>
            <a:spLocks noGrp="1"/>
          </p:cNvSpPr>
          <p:nvPr>
            <p:ph type="sldNum" idx="12"/>
          </p:nvPr>
        </p:nvSpPr>
        <p:spPr/>
        <p:txBody>
          <a:bodyPr/>
          <a:lstStyle/>
          <a:p>
            <a:fld id="{00000000-1234-1234-1234-123412341234}" type="slidenum">
              <a:rPr lang="en" smtClean="0"/>
              <a:pPr/>
              <a:t>15</a:t>
            </a:fld>
            <a:endParaRPr lang="en"/>
          </a:p>
        </p:txBody>
      </p:sp>
      <p:sp>
        <p:nvSpPr>
          <p:cNvPr id="4" name="Google Shape;307;p39">
            <a:extLst>
              <a:ext uri="{FF2B5EF4-FFF2-40B4-BE49-F238E27FC236}">
                <a16:creationId xmlns:a16="http://schemas.microsoft.com/office/drawing/2014/main" id="{5F38C59E-4F3C-A8D4-6E88-CCC9A973CA4A}"/>
              </a:ext>
            </a:extLst>
          </p:cNvPr>
          <p:cNvSpPr txBox="1"/>
          <p:nvPr/>
        </p:nvSpPr>
        <p:spPr>
          <a:xfrm>
            <a:off x="5718867" y="1247362"/>
            <a:ext cx="2753591" cy="1076418"/>
          </a:xfrm>
          <a:prstGeom prst="rect">
            <a:avLst/>
          </a:prstGeom>
          <a:noFill/>
          <a:ln>
            <a:solidFill>
              <a:schemeClr val="tx1"/>
            </a:solidFill>
          </a:ln>
        </p:spPr>
        <p:txBody>
          <a:bodyPr spcFirstLastPara="1" wrap="square" lIns="91425" tIns="91425" rIns="91425" bIns="91425" anchor="t" anchorCtr="0">
            <a:spAutoFit/>
          </a:bodyPr>
          <a:lstStyle/>
          <a:p>
            <a:pPr>
              <a:lnSpc>
                <a:spcPct val="115000"/>
              </a:lnSpc>
              <a:spcBef>
                <a:spcPts val="1200"/>
              </a:spcBef>
              <a:spcAft>
                <a:spcPts val="1200"/>
              </a:spcAft>
            </a:pPr>
            <a:r>
              <a:rPr lang="en" sz="1100" b="1" dirty="0">
                <a:solidFill>
                  <a:schemeClr val="dk1"/>
                </a:solidFill>
                <a:latin typeface="Lato"/>
                <a:ea typeface="Lato"/>
                <a:cs typeface="Lato"/>
                <a:sym typeface="Lato"/>
              </a:rPr>
              <a:t>💊 Query:</a:t>
            </a:r>
            <a:br>
              <a:rPr lang="en" sz="1100" b="1" dirty="0">
                <a:solidFill>
                  <a:schemeClr val="dk1"/>
                </a:solidFill>
                <a:latin typeface="Lato"/>
                <a:ea typeface="Lato"/>
                <a:cs typeface="Lato"/>
                <a:sym typeface="Lato"/>
              </a:rPr>
            </a:br>
            <a:r>
              <a:rPr lang="en" sz="1100" dirty="0">
                <a:solidFill>
                  <a:schemeClr val="dk1"/>
                </a:solidFill>
                <a:latin typeface="Lato"/>
                <a:ea typeface="Lato"/>
                <a:cs typeface="Lato"/>
                <a:sym typeface="Lato"/>
              </a:rPr>
              <a:t> </a:t>
            </a:r>
            <a:r>
              <a:rPr lang="en" sz="1100" i="1" dirty="0">
                <a:solidFill>
                  <a:schemeClr val="dk1"/>
                </a:solidFill>
                <a:latin typeface="Lato"/>
                <a:ea typeface="Lato"/>
                <a:cs typeface="Lato"/>
                <a:sym typeface="Lato"/>
              </a:rPr>
              <a:t>What is the interaction severity between </a:t>
            </a:r>
            <a:r>
              <a:rPr lang="en" sz="1100" b="1" i="1" dirty="0">
                <a:solidFill>
                  <a:schemeClr val="dk1"/>
                </a:solidFill>
                <a:latin typeface="Lato"/>
                <a:ea typeface="Lato"/>
                <a:cs typeface="Lato"/>
                <a:sym typeface="Lato"/>
              </a:rPr>
              <a:t>Ritonavir</a:t>
            </a:r>
            <a:r>
              <a:rPr lang="en" sz="1100" i="1" dirty="0">
                <a:solidFill>
                  <a:schemeClr val="dk1"/>
                </a:solidFill>
                <a:latin typeface="Lato"/>
                <a:ea typeface="Lato"/>
                <a:cs typeface="Lato"/>
                <a:sym typeface="Lato"/>
              </a:rPr>
              <a:t> and </a:t>
            </a:r>
            <a:r>
              <a:rPr lang="en" sz="1100" b="1" i="1" dirty="0">
                <a:solidFill>
                  <a:schemeClr val="dk1"/>
                </a:solidFill>
                <a:latin typeface="Lato"/>
                <a:ea typeface="Lato"/>
                <a:cs typeface="Lato"/>
                <a:sym typeface="Lato"/>
              </a:rPr>
              <a:t>Leflunomide</a:t>
            </a:r>
            <a:r>
              <a:rPr lang="en" sz="1100" i="1" dirty="0">
                <a:solidFill>
                  <a:schemeClr val="dk1"/>
                </a:solidFill>
                <a:latin typeface="Lato"/>
                <a:ea typeface="Lato"/>
                <a:cs typeface="Lato"/>
                <a:sym typeface="Lato"/>
              </a:rPr>
              <a:t>?</a:t>
            </a:r>
            <a:endParaRPr sz="1100" b="1" dirty="0">
              <a:solidFill>
                <a:schemeClr val="dk1"/>
              </a:solidFill>
              <a:latin typeface="Lato"/>
              <a:ea typeface="Lato"/>
              <a:cs typeface="Lato"/>
              <a:sym typeface="Lato"/>
            </a:endParaRPr>
          </a:p>
        </p:txBody>
      </p:sp>
      <p:sp>
        <p:nvSpPr>
          <p:cNvPr id="6" name="TextBox 5">
            <a:extLst>
              <a:ext uri="{FF2B5EF4-FFF2-40B4-BE49-F238E27FC236}">
                <a16:creationId xmlns:a16="http://schemas.microsoft.com/office/drawing/2014/main" id="{003CAD5E-9A21-ACA2-CB08-1177A5555057}"/>
              </a:ext>
            </a:extLst>
          </p:cNvPr>
          <p:cNvSpPr txBox="1"/>
          <p:nvPr/>
        </p:nvSpPr>
        <p:spPr>
          <a:xfrm>
            <a:off x="4572000" y="2533102"/>
            <a:ext cx="4320540" cy="657744"/>
          </a:xfrm>
          <a:prstGeom prst="rect">
            <a:avLst/>
          </a:prstGeom>
          <a:noFill/>
          <a:ln>
            <a:noFill/>
          </a:ln>
        </p:spPr>
        <p:txBody>
          <a:bodyPr wrap="square">
            <a:spAutoFit/>
          </a:bodyPr>
          <a:lstStyle/>
          <a:p>
            <a:pPr marL="1073124" lvl="2">
              <a:lnSpc>
                <a:spcPct val="115000"/>
              </a:lnSpc>
              <a:buClr>
                <a:schemeClr val="dk1"/>
              </a:buClr>
              <a:buSzPts val="1100"/>
            </a:pPr>
            <a:r>
              <a:rPr lang="en-US" sz="1100" b="1" dirty="0">
                <a:latin typeface="Lato" panose="020F0502020204030203" pitchFamily="34" charset="0"/>
                <a:ea typeface="Lato" panose="020F0502020204030203" pitchFamily="34" charset="0"/>
                <a:cs typeface="Lato" panose="020F0502020204030203" pitchFamily="34" charset="0"/>
                <a:sym typeface="Lato"/>
              </a:rPr>
              <a:t>Definitions:</a:t>
            </a:r>
          </a:p>
          <a:p>
            <a:pPr marL="1073124" lvl="2">
              <a:lnSpc>
                <a:spcPct val="115000"/>
              </a:lnSpc>
              <a:buClr>
                <a:schemeClr val="dk1"/>
              </a:buClr>
              <a:buSzPts val="1100"/>
            </a:pPr>
            <a:r>
              <a:rPr lang="en-US" sz="1100" b="1" dirty="0">
                <a:latin typeface="Lato" panose="020F0502020204030203" pitchFamily="34" charset="0"/>
                <a:ea typeface="Lato" panose="020F0502020204030203" pitchFamily="34" charset="0"/>
                <a:cs typeface="Lato" panose="020F0502020204030203" pitchFamily="34" charset="0"/>
                <a:sym typeface="Lato"/>
              </a:rPr>
              <a:t>- Ritonavir</a:t>
            </a:r>
            <a:r>
              <a:rPr lang="en-US" sz="1100" dirty="0">
                <a:latin typeface="Lato" panose="020F0502020204030203" pitchFamily="34" charset="0"/>
                <a:ea typeface="Lato" panose="020F0502020204030203" pitchFamily="34" charset="0"/>
                <a:cs typeface="Lato" panose="020F0502020204030203" pitchFamily="34" charset="0"/>
                <a:sym typeface="Lato"/>
              </a:rPr>
              <a:t>, a HIV protease ...</a:t>
            </a:r>
          </a:p>
          <a:p>
            <a:pPr marL="1073124" lvl="2">
              <a:lnSpc>
                <a:spcPct val="115000"/>
              </a:lnSpc>
              <a:buClr>
                <a:schemeClr val="dk1"/>
              </a:buClr>
              <a:buSzPts val="1100"/>
            </a:pPr>
            <a:r>
              <a:rPr lang="en-US" sz="1100" dirty="0">
                <a:latin typeface="Lato" panose="020F0502020204030203" pitchFamily="34" charset="0"/>
                <a:ea typeface="Lato" panose="020F0502020204030203" pitchFamily="34" charset="0"/>
                <a:cs typeface="Lato" panose="020F0502020204030203" pitchFamily="34" charset="0"/>
                <a:sym typeface="Lato"/>
              </a:rPr>
              <a:t>- </a:t>
            </a:r>
            <a:r>
              <a:rPr lang="en-US" sz="1100" b="1" dirty="0">
                <a:latin typeface="Lato" panose="020F0502020204030203" pitchFamily="34" charset="0"/>
                <a:ea typeface="Lato" panose="020F0502020204030203" pitchFamily="34" charset="0"/>
                <a:cs typeface="Lato" panose="020F0502020204030203" pitchFamily="34" charset="0"/>
                <a:sym typeface="Lato"/>
              </a:rPr>
              <a:t>Leflunomide</a:t>
            </a:r>
            <a:r>
              <a:rPr lang="en-US" sz="1100" dirty="0">
                <a:latin typeface="Lato" panose="020F0502020204030203" pitchFamily="34" charset="0"/>
                <a:ea typeface="Lato" panose="020F0502020204030203" pitchFamily="34" charset="0"/>
                <a:cs typeface="Lato" panose="020F0502020204030203" pitchFamily="34" charset="0"/>
                <a:sym typeface="Lato"/>
              </a:rPr>
              <a:t>, a pyrimidine inhibitor…</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8" name="Google Shape;254;p33">
            <a:extLst>
              <a:ext uri="{FF2B5EF4-FFF2-40B4-BE49-F238E27FC236}">
                <a16:creationId xmlns:a16="http://schemas.microsoft.com/office/drawing/2014/main" id="{2BC1F1D4-D391-3700-5B94-AD66C0A0DCF0}"/>
              </a:ext>
            </a:extLst>
          </p:cNvPr>
          <p:cNvSpPr txBox="1">
            <a:spLocks noGrp="1"/>
          </p:cNvSpPr>
          <p:nvPr>
            <p:ph type="title"/>
          </p:nvPr>
        </p:nvSpPr>
        <p:spPr>
          <a:xfrm>
            <a:off x="2707640" y="117552"/>
            <a:ext cx="3728720" cy="393162"/>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Experimental Setup: Baseline Methods</a:t>
            </a:r>
            <a:endParaRPr sz="1600" b="1" dirty="0">
              <a:latin typeface="Baskerville Old Face" panose="02020602080505020303" pitchFamily="18" charset="77"/>
              <a:ea typeface="Titillium Web SemiBold"/>
              <a:cs typeface="Titillium Web SemiBold"/>
              <a:sym typeface="Titillium Web SemiBold"/>
            </a:endParaRPr>
          </a:p>
        </p:txBody>
      </p:sp>
      <p:pic>
        <p:nvPicPr>
          <p:cNvPr id="9" name="Google Shape;70;p13">
            <a:extLst>
              <a:ext uri="{FF2B5EF4-FFF2-40B4-BE49-F238E27FC236}">
                <a16:creationId xmlns:a16="http://schemas.microsoft.com/office/drawing/2014/main" id="{3341FACB-5319-7397-4F9A-D9182BC7ABC6}"/>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10" name="Google Shape;85;p14">
            <a:extLst>
              <a:ext uri="{FF2B5EF4-FFF2-40B4-BE49-F238E27FC236}">
                <a16:creationId xmlns:a16="http://schemas.microsoft.com/office/drawing/2014/main" id="{58224919-3E07-C0EC-B6A3-8443F6F21836}"/>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 grpId="0"/>
      <p:bldP spid="4"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1713947" y="44940"/>
            <a:ext cx="6014933" cy="572700"/>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Results: K-Paths Improves LLM Reasoning in a Zero-Shot Setting</a:t>
            </a:r>
            <a:endParaRPr sz="1600" b="1" dirty="0">
              <a:latin typeface="Baskerville Old Face" panose="02020602080505020303" pitchFamily="18" charset="77"/>
            </a:endParaRPr>
          </a:p>
        </p:txBody>
      </p:sp>
      <p:sp>
        <p:nvSpPr>
          <p:cNvPr id="278" name="Google Shape;278;p36"/>
          <p:cNvSpPr txBox="1">
            <a:spLocks noGrp="1"/>
          </p:cNvSpPr>
          <p:nvPr>
            <p:ph type="body" idx="1"/>
          </p:nvPr>
        </p:nvSpPr>
        <p:spPr>
          <a:xfrm>
            <a:off x="186629" y="651017"/>
            <a:ext cx="8396700" cy="639900"/>
          </a:xfrm>
          <a:prstGeom prst="rect">
            <a:avLst/>
          </a:prstGeom>
        </p:spPr>
        <p:txBody>
          <a:bodyPr spcFirstLastPara="1" vert="horz" wrap="square" lIns="91425" tIns="91425" rIns="91425" bIns="91425" rtlCol="0" anchor="t" anchorCtr="0">
            <a:noAutofit/>
          </a:bodyPr>
          <a:lstStyle/>
          <a:p>
            <a:pPr marL="0" indent="0" algn="ctr">
              <a:lnSpc>
                <a:spcPct val="95000"/>
              </a:lnSpc>
              <a:spcAft>
                <a:spcPts val="1200"/>
              </a:spcAft>
              <a:buClr>
                <a:schemeClr val="dk1"/>
              </a:buClr>
              <a:buSzPts val="1018"/>
              <a:buNone/>
            </a:pPr>
            <a:r>
              <a:rPr lang="en" sz="1400" dirty="0">
                <a:solidFill>
                  <a:schemeClr val="dk1"/>
                </a:solidFill>
                <a:latin typeface="Lato" panose="020F0502020204030203" pitchFamily="34" charset="0"/>
                <a:ea typeface="Lato" panose="020F0502020204030203" pitchFamily="34" charset="0"/>
                <a:cs typeface="Lato" panose="020F0502020204030203" pitchFamily="34" charset="0"/>
              </a:rPr>
              <a:t>Can LLMs accurately predict </a:t>
            </a:r>
            <a:r>
              <a:rPr lang="en" sz="1400" u="sng" dirty="0">
                <a:solidFill>
                  <a:schemeClr val="dk1"/>
                </a:solidFill>
                <a:latin typeface="Lato" panose="020F0502020204030203" pitchFamily="34" charset="0"/>
                <a:ea typeface="Lato" panose="020F0502020204030203" pitchFamily="34" charset="0"/>
                <a:cs typeface="Lato" panose="020F0502020204030203" pitchFamily="34" charset="0"/>
              </a:rPr>
              <a:t>interaction types</a:t>
            </a:r>
            <a:r>
              <a:rPr lang="en" sz="1400" dirty="0">
                <a:solidFill>
                  <a:schemeClr val="dk1"/>
                </a:solidFill>
                <a:latin typeface="Lato" panose="020F0502020204030203" pitchFamily="34" charset="0"/>
                <a:ea typeface="Lato" panose="020F0502020204030203" pitchFamily="34" charset="0"/>
                <a:cs typeface="Lato" panose="020F0502020204030203" pitchFamily="34" charset="0"/>
              </a:rPr>
              <a:t>, </a:t>
            </a:r>
            <a:r>
              <a:rPr lang="en" sz="1400" u="sng" dirty="0">
                <a:solidFill>
                  <a:schemeClr val="dk1"/>
                </a:solidFill>
                <a:latin typeface="Lato" panose="020F0502020204030203" pitchFamily="34" charset="0"/>
                <a:ea typeface="Lato" panose="020F0502020204030203" pitchFamily="34" charset="0"/>
                <a:cs typeface="Lato" panose="020F0502020204030203" pitchFamily="34" charset="0"/>
              </a:rPr>
              <a:t>severities</a:t>
            </a:r>
            <a:r>
              <a:rPr lang="en" sz="1400" dirty="0">
                <a:solidFill>
                  <a:schemeClr val="dk1"/>
                </a:solidFill>
                <a:latin typeface="Lato" panose="020F0502020204030203" pitchFamily="34" charset="0"/>
                <a:ea typeface="Lato" panose="020F0502020204030203" pitchFamily="34" charset="0"/>
                <a:cs typeface="Lato" panose="020F0502020204030203" pitchFamily="34" charset="0"/>
              </a:rPr>
              <a:t>, or </a:t>
            </a:r>
            <a:r>
              <a:rPr lang="en" sz="1400" u="sng" dirty="0">
                <a:solidFill>
                  <a:schemeClr val="dk1"/>
                </a:solidFill>
                <a:latin typeface="Lato" panose="020F0502020204030203" pitchFamily="34" charset="0"/>
                <a:ea typeface="Lato" panose="020F0502020204030203" pitchFamily="34" charset="0"/>
                <a:cs typeface="Lato" panose="020F0502020204030203" pitchFamily="34" charset="0"/>
              </a:rPr>
              <a:t>indications</a:t>
            </a:r>
            <a:r>
              <a:rPr lang="en" sz="1400" dirty="0">
                <a:solidFill>
                  <a:schemeClr val="dk1"/>
                </a:solidFill>
                <a:latin typeface="Lato" panose="020F0502020204030203" pitchFamily="34" charset="0"/>
                <a:ea typeface="Lato" panose="020F0502020204030203" pitchFamily="34" charset="0"/>
                <a:cs typeface="Lato" panose="020F0502020204030203" pitchFamily="34" charset="0"/>
              </a:rPr>
              <a:t> by reasoning over multi-hop paths provided as context in a zero-shot setting?</a:t>
            </a:r>
            <a:endParaRPr sz="14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pic>
        <p:nvPicPr>
          <p:cNvPr id="279" name="Google Shape;279;p36"/>
          <p:cNvPicPr preferRelativeResize="0"/>
          <p:nvPr/>
        </p:nvPicPr>
        <p:blipFill rotWithShape="1">
          <a:blip r:embed="rId3">
            <a:alphaModFix/>
          </a:blip>
          <a:srcRect r="20470"/>
          <a:stretch/>
        </p:blipFill>
        <p:spPr>
          <a:xfrm>
            <a:off x="84388" y="2010495"/>
            <a:ext cx="2921837" cy="2411591"/>
          </a:xfrm>
          <a:prstGeom prst="rect">
            <a:avLst/>
          </a:prstGeom>
          <a:noFill/>
          <a:ln>
            <a:noFill/>
          </a:ln>
        </p:spPr>
      </p:pic>
      <p:pic>
        <p:nvPicPr>
          <p:cNvPr id="280" name="Google Shape;280;p36"/>
          <p:cNvPicPr preferRelativeResize="0"/>
          <p:nvPr/>
        </p:nvPicPr>
        <p:blipFill rotWithShape="1">
          <a:blip r:embed="rId4">
            <a:alphaModFix/>
          </a:blip>
          <a:srcRect r="20420"/>
          <a:stretch/>
        </p:blipFill>
        <p:spPr>
          <a:xfrm>
            <a:off x="3006225" y="1998920"/>
            <a:ext cx="2921837" cy="2411591"/>
          </a:xfrm>
          <a:prstGeom prst="rect">
            <a:avLst/>
          </a:prstGeom>
          <a:noFill/>
          <a:ln>
            <a:noFill/>
          </a:ln>
        </p:spPr>
      </p:pic>
      <p:pic>
        <p:nvPicPr>
          <p:cNvPr id="281" name="Google Shape;281;p36"/>
          <p:cNvPicPr preferRelativeResize="0"/>
          <p:nvPr/>
        </p:nvPicPr>
        <p:blipFill rotWithShape="1">
          <a:blip r:embed="rId5">
            <a:alphaModFix/>
          </a:blip>
          <a:srcRect r="20280"/>
          <a:stretch/>
        </p:blipFill>
        <p:spPr>
          <a:xfrm>
            <a:off x="5943601" y="1964195"/>
            <a:ext cx="2921837" cy="2411591"/>
          </a:xfrm>
          <a:prstGeom prst="rect">
            <a:avLst/>
          </a:prstGeom>
          <a:noFill/>
          <a:ln>
            <a:noFill/>
          </a:ln>
        </p:spPr>
      </p:pic>
      <p:pic>
        <p:nvPicPr>
          <p:cNvPr id="282" name="Google Shape;282;p36"/>
          <p:cNvPicPr preferRelativeResize="0"/>
          <p:nvPr/>
        </p:nvPicPr>
        <p:blipFill rotWithShape="1">
          <a:blip r:embed="rId5">
            <a:alphaModFix/>
          </a:blip>
          <a:srcRect l="79579" t="42307" r="912" b="46746"/>
          <a:stretch/>
        </p:blipFill>
        <p:spPr>
          <a:xfrm>
            <a:off x="7628828" y="1409265"/>
            <a:ext cx="1236610" cy="557495"/>
          </a:xfrm>
          <a:prstGeom prst="rect">
            <a:avLst/>
          </a:prstGeom>
          <a:noFill/>
          <a:ln>
            <a:noFill/>
          </a:ln>
        </p:spPr>
      </p:pic>
      <p:sp>
        <p:nvSpPr>
          <p:cNvPr id="2" name="TextBox 1">
            <a:extLst>
              <a:ext uri="{FF2B5EF4-FFF2-40B4-BE49-F238E27FC236}">
                <a16:creationId xmlns:a16="http://schemas.microsoft.com/office/drawing/2014/main" id="{B68AB2D8-BCE6-ABE7-DB61-6AEF88EDE751}"/>
              </a:ext>
            </a:extLst>
          </p:cNvPr>
          <p:cNvSpPr txBox="1"/>
          <p:nvPr/>
        </p:nvSpPr>
        <p:spPr>
          <a:xfrm>
            <a:off x="35776" y="4795701"/>
            <a:ext cx="3320489" cy="253916"/>
          </a:xfrm>
          <a:prstGeom prst="rect">
            <a:avLst/>
          </a:prstGeom>
          <a:noFill/>
        </p:spPr>
        <p:txBody>
          <a:bodyPr wrap="square" rtlCol="0">
            <a:spAutoFit/>
          </a:bodyPr>
          <a:lstStyle/>
          <a:p>
            <a:r>
              <a:rPr lang="en-US" sz="1050" dirty="0"/>
              <a:t>Evaluation metric: F1-score (higher is better)</a:t>
            </a:r>
          </a:p>
        </p:txBody>
      </p:sp>
      <p:sp>
        <p:nvSpPr>
          <p:cNvPr id="3" name="TextBox 2">
            <a:extLst>
              <a:ext uri="{FF2B5EF4-FFF2-40B4-BE49-F238E27FC236}">
                <a16:creationId xmlns:a16="http://schemas.microsoft.com/office/drawing/2014/main" id="{1BEE7324-C221-E529-E5BD-A66251CAC275}"/>
              </a:ext>
            </a:extLst>
          </p:cNvPr>
          <p:cNvSpPr txBox="1"/>
          <p:nvPr/>
        </p:nvSpPr>
        <p:spPr>
          <a:xfrm>
            <a:off x="4384979" y="1593470"/>
            <a:ext cx="2921838" cy="253916"/>
          </a:xfrm>
          <a:prstGeom prst="rect">
            <a:avLst/>
          </a:prstGeom>
          <a:solidFill>
            <a:schemeClr val="accent6">
              <a:lumMod val="20000"/>
              <a:lumOff val="80000"/>
            </a:schemeClr>
          </a:solidFill>
        </p:spPr>
        <p:txBody>
          <a:bodyPr wrap="square" rtlCol="0">
            <a:spAutoFit/>
          </a:bodyPr>
          <a:lstStyle/>
          <a:p>
            <a:r>
              <a:rPr lang="en-US" sz="1050" dirty="0"/>
              <a:t>Drug-drug interaction prediction task</a:t>
            </a:r>
          </a:p>
        </p:txBody>
      </p:sp>
      <p:sp>
        <p:nvSpPr>
          <p:cNvPr id="4" name="TextBox 3">
            <a:extLst>
              <a:ext uri="{FF2B5EF4-FFF2-40B4-BE49-F238E27FC236}">
                <a16:creationId xmlns:a16="http://schemas.microsoft.com/office/drawing/2014/main" id="{2D0554EE-64B0-EC24-0BC6-07487FB98DA5}"/>
              </a:ext>
            </a:extLst>
          </p:cNvPr>
          <p:cNvSpPr txBox="1"/>
          <p:nvPr/>
        </p:nvSpPr>
        <p:spPr>
          <a:xfrm>
            <a:off x="615680" y="1574377"/>
            <a:ext cx="2160680" cy="253916"/>
          </a:xfrm>
          <a:prstGeom prst="rect">
            <a:avLst/>
          </a:prstGeom>
          <a:solidFill>
            <a:schemeClr val="accent1">
              <a:lumMod val="20000"/>
              <a:lumOff val="80000"/>
            </a:schemeClr>
          </a:solidFill>
        </p:spPr>
        <p:txBody>
          <a:bodyPr wrap="square" rtlCol="0">
            <a:spAutoFit/>
          </a:bodyPr>
          <a:lstStyle/>
          <a:p>
            <a:r>
              <a:rPr lang="en-US" sz="1050" dirty="0"/>
              <a:t>Drug-disease prediction task</a:t>
            </a:r>
          </a:p>
        </p:txBody>
      </p:sp>
      <p:sp>
        <p:nvSpPr>
          <p:cNvPr id="6" name="TextBox 5">
            <a:extLst>
              <a:ext uri="{FF2B5EF4-FFF2-40B4-BE49-F238E27FC236}">
                <a16:creationId xmlns:a16="http://schemas.microsoft.com/office/drawing/2014/main" id="{81B08419-8125-86B7-7C82-DC3858E60BAF}"/>
              </a:ext>
            </a:extLst>
          </p:cNvPr>
          <p:cNvSpPr txBox="1"/>
          <p:nvPr/>
        </p:nvSpPr>
        <p:spPr>
          <a:xfrm>
            <a:off x="7691265" y="1174992"/>
            <a:ext cx="1174173" cy="253916"/>
          </a:xfrm>
          <a:prstGeom prst="rect">
            <a:avLst/>
          </a:prstGeom>
          <a:noFill/>
        </p:spPr>
        <p:txBody>
          <a:bodyPr wrap="square" rtlCol="0">
            <a:spAutoFit/>
          </a:bodyPr>
          <a:lstStyle/>
          <a:p>
            <a:r>
              <a:rPr lang="en-US" sz="1050" dirty="0"/>
              <a:t>LLM methods</a:t>
            </a:r>
          </a:p>
        </p:txBody>
      </p:sp>
      <p:sp>
        <p:nvSpPr>
          <p:cNvPr id="8" name="TextBox 7">
            <a:extLst>
              <a:ext uri="{FF2B5EF4-FFF2-40B4-BE49-F238E27FC236}">
                <a16:creationId xmlns:a16="http://schemas.microsoft.com/office/drawing/2014/main" id="{934E79B9-0139-D040-0A92-5ABE4D149738}"/>
              </a:ext>
            </a:extLst>
          </p:cNvPr>
          <p:cNvSpPr txBox="1"/>
          <p:nvPr/>
        </p:nvSpPr>
        <p:spPr>
          <a:xfrm>
            <a:off x="1545305" y="4483872"/>
            <a:ext cx="6352218" cy="253916"/>
          </a:xfrm>
          <a:prstGeom prst="rect">
            <a:avLst/>
          </a:prstGeom>
          <a:solidFill>
            <a:schemeClr val="accent4">
              <a:lumMod val="20000"/>
              <a:lumOff val="80000"/>
            </a:schemeClr>
          </a:solidFill>
        </p:spPr>
        <p:txBody>
          <a:bodyPr wrap="square" rtlCol="0">
            <a:spAutoFit/>
          </a:bodyPr>
          <a:lstStyle/>
          <a:p>
            <a:pPr algn="ctr"/>
            <a:r>
              <a:rPr lang="en-US" sz="1050" b="1" dirty="0"/>
              <a:t>Note, </a:t>
            </a:r>
            <a:r>
              <a:rPr lang="en-US" sz="1050" dirty="0"/>
              <a:t>the models are not trained on the datasets of interest, yet they can generalize easily across tasks</a:t>
            </a:r>
          </a:p>
        </p:txBody>
      </p:sp>
      <p:sp>
        <p:nvSpPr>
          <p:cNvPr id="5" name="Slide Number Placeholder 4">
            <a:extLst>
              <a:ext uri="{FF2B5EF4-FFF2-40B4-BE49-F238E27FC236}">
                <a16:creationId xmlns:a16="http://schemas.microsoft.com/office/drawing/2014/main" id="{F44CA438-15DA-B453-32C2-34C0492C40BF}"/>
              </a:ext>
            </a:extLst>
          </p:cNvPr>
          <p:cNvSpPr>
            <a:spLocks noGrp="1"/>
          </p:cNvSpPr>
          <p:nvPr>
            <p:ph type="sldNum" idx="12"/>
          </p:nvPr>
        </p:nvSpPr>
        <p:spPr/>
        <p:txBody>
          <a:bodyPr/>
          <a:lstStyle/>
          <a:p>
            <a:fld id="{00000000-1234-1234-1234-123412341234}" type="slidenum">
              <a:rPr lang="en" smtClean="0"/>
              <a:pPr/>
              <a:t>16</a:t>
            </a:fld>
            <a:endParaRPr lang="en"/>
          </a:p>
        </p:txBody>
      </p:sp>
      <p:sp>
        <p:nvSpPr>
          <p:cNvPr id="9" name="Rectangle 8">
            <a:extLst>
              <a:ext uri="{FF2B5EF4-FFF2-40B4-BE49-F238E27FC236}">
                <a16:creationId xmlns:a16="http://schemas.microsoft.com/office/drawing/2014/main" id="{92ED275C-BB70-7F32-8354-FA16D405F6B1}"/>
              </a:ext>
            </a:extLst>
          </p:cNvPr>
          <p:cNvSpPr/>
          <p:nvPr/>
        </p:nvSpPr>
        <p:spPr>
          <a:xfrm>
            <a:off x="2137145" y="2037730"/>
            <a:ext cx="837182" cy="2258312"/>
          </a:xfrm>
          <a:prstGeom prst="rect">
            <a:avLst/>
          </a:prstGeom>
          <a:noFill/>
          <a:ln w="28575">
            <a:solidFill>
              <a:srgbClr val="009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A5650FDB-7FD0-01C0-2D86-EBEB224F26CC}"/>
              </a:ext>
            </a:extLst>
          </p:cNvPr>
          <p:cNvSpPr/>
          <p:nvPr/>
        </p:nvSpPr>
        <p:spPr>
          <a:xfrm>
            <a:off x="5058982" y="2058785"/>
            <a:ext cx="837182" cy="2258312"/>
          </a:xfrm>
          <a:prstGeom prst="rect">
            <a:avLst/>
          </a:prstGeom>
          <a:noFill/>
          <a:ln w="28575">
            <a:solidFill>
              <a:srgbClr val="009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879706A8-4FCA-2450-9DC1-1C97165C99C2}"/>
              </a:ext>
            </a:extLst>
          </p:cNvPr>
          <p:cNvSpPr/>
          <p:nvPr/>
        </p:nvSpPr>
        <p:spPr>
          <a:xfrm>
            <a:off x="8012717" y="2058785"/>
            <a:ext cx="837182" cy="2258312"/>
          </a:xfrm>
          <a:prstGeom prst="rect">
            <a:avLst/>
          </a:prstGeom>
          <a:noFill/>
          <a:ln w="28575">
            <a:solidFill>
              <a:srgbClr val="009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Google Shape;70;p13">
            <a:extLst>
              <a:ext uri="{FF2B5EF4-FFF2-40B4-BE49-F238E27FC236}">
                <a16:creationId xmlns:a16="http://schemas.microsoft.com/office/drawing/2014/main" id="{192A4730-87D7-532B-FB61-A4B7D9AEF821}"/>
              </a:ext>
            </a:extLst>
          </p:cNvPr>
          <p:cNvPicPr preferRelativeResize="0"/>
          <p:nvPr/>
        </p:nvPicPr>
        <p:blipFill>
          <a:blip r:embed="rId6">
            <a:alphaModFix/>
          </a:blip>
          <a:stretch>
            <a:fillRect/>
          </a:stretch>
        </p:blipFill>
        <p:spPr>
          <a:xfrm>
            <a:off x="27525" y="15352"/>
            <a:ext cx="1644859" cy="469600"/>
          </a:xfrm>
          <a:prstGeom prst="rect">
            <a:avLst/>
          </a:prstGeom>
          <a:noFill/>
          <a:ln>
            <a:noFill/>
          </a:ln>
        </p:spPr>
      </p:pic>
      <p:pic>
        <p:nvPicPr>
          <p:cNvPr id="13" name="Google Shape;85;p14">
            <a:extLst>
              <a:ext uri="{FF2B5EF4-FFF2-40B4-BE49-F238E27FC236}">
                <a16:creationId xmlns:a16="http://schemas.microsoft.com/office/drawing/2014/main" id="{E46FCE92-7827-626F-0F2A-EADE1008688B}"/>
              </a:ext>
            </a:extLst>
          </p:cNvPr>
          <p:cNvPicPr preferRelativeResize="0"/>
          <p:nvPr/>
        </p:nvPicPr>
        <p:blipFill rotWithShape="1">
          <a:blip r:embed="rId7">
            <a:alphaModFix/>
          </a:blip>
          <a:srcRect/>
          <a:stretch/>
        </p:blipFill>
        <p:spPr>
          <a:xfrm>
            <a:off x="8472458" y="5"/>
            <a:ext cx="595342" cy="5936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226208" y="21003"/>
            <a:ext cx="8520600" cy="572700"/>
          </a:xfrm>
          <a:prstGeom prst="rect">
            <a:avLst/>
          </a:prstGeom>
        </p:spPr>
        <p:txBody>
          <a:bodyPr spcFirstLastPara="1" vert="horz" wrap="square" lIns="91425" tIns="91425" rIns="91425" bIns="91425" rtlCol="0" anchor="t" anchorCtr="0">
            <a:normAutofit/>
          </a:bodyPr>
          <a:lstStyle/>
          <a:p>
            <a:pPr algn="ctr"/>
            <a:r>
              <a:rPr lang="en" sz="1600" b="1" dirty="0">
                <a:latin typeface="Baskerville Old Face" panose="02020602080505020303" pitchFamily="18" charset="77"/>
                <a:ea typeface="Lato"/>
                <a:cs typeface="Lato"/>
                <a:sym typeface="Lato"/>
              </a:rPr>
              <a:t>Results: K-Paths allows for explainable inference</a:t>
            </a:r>
            <a:endParaRPr sz="1600" b="1" dirty="0">
              <a:latin typeface="Baskerville Old Face" panose="02020602080505020303" pitchFamily="18" charset="77"/>
              <a:ea typeface="Lato"/>
              <a:cs typeface="Lato"/>
              <a:sym typeface="Lato"/>
            </a:endParaRPr>
          </a:p>
        </p:txBody>
      </p:sp>
      <p:sp>
        <p:nvSpPr>
          <p:cNvPr id="307" name="Google Shape;307;p39"/>
          <p:cNvSpPr txBox="1"/>
          <p:nvPr/>
        </p:nvSpPr>
        <p:spPr>
          <a:xfrm>
            <a:off x="368575" y="976501"/>
            <a:ext cx="5548444" cy="881750"/>
          </a:xfrm>
          <a:prstGeom prst="rect">
            <a:avLst/>
          </a:prstGeom>
          <a:noFill/>
          <a:ln>
            <a:noFill/>
          </a:ln>
        </p:spPr>
        <p:txBody>
          <a:bodyPr spcFirstLastPara="1" wrap="square" lIns="91425" tIns="91425" rIns="91425" bIns="91425" anchor="t" anchorCtr="0">
            <a:spAutoFit/>
          </a:bodyPr>
          <a:lstStyle/>
          <a:p>
            <a:pPr>
              <a:lnSpc>
                <a:spcPct val="115000"/>
              </a:lnSpc>
              <a:spcBef>
                <a:spcPts val="1200"/>
              </a:spcBef>
              <a:spcAft>
                <a:spcPts val="1200"/>
              </a:spcAft>
            </a:pPr>
            <a:r>
              <a:rPr lang="en" sz="1100" b="1" dirty="0">
                <a:solidFill>
                  <a:schemeClr val="dk1"/>
                </a:solidFill>
                <a:latin typeface="Lato"/>
                <a:ea typeface="Lato"/>
                <a:cs typeface="Lato"/>
                <a:sym typeface="Lato"/>
              </a:rPr>
              <a:t>💊 Query  (</a:t>
            </a:r>
            <a:r>
              <a:rPr lang="en" sz="1100" b="1" dirty="0" err="1">
                <a:solidFill>
                  <a:schemeClr val="dk1"/>
                </a:solidFill>
                <a:latin typeface="Lato"/>
                <a:ea typeface="Lato"/>
                <a:cs typeface="Lato"/>
                <a:sym typeface="Lato"/>
              </a:rPr>
              <a:t>DDInter</a:t>
            </a:r>
            <a:r>
              <a:rPr lang="en" sz="1100" b="1" dirty="0">
                <a:solidFill>
                  <a:schemeClr val="dk1"/>
                </a:solidFill>
                <a:latin typeface="Lato"/>
                <a:ea typeface="Lato"/>
                <a:cs typeface="Lato"/>
                <a:sym typeface="Lato"/>
              </a:rPr>
              <a:t>):</a:t>
            </a:r>
            <a:br>
              <a:rPr lang="en" sz="1100" b="1" dirty="0">
                <a:solidFill>
                  <a:schemeClr val="dk1"/>
                </a:solidFill>
                <a:latin typeface="Lato"/>
                <a:ea typeface="Lato"/>
                <a:cs typeface="Lato"/>
                <a:sym typeface="Lato"/>
              </a:rPr>
            </a:br>
            <a:r>
              <a:rPr lang="en" sz="1100" dirty="0">
                <a:solidFill>
                  <a:schemeClr val="dk1"/>
                </a:solidFill>
                <a:latin typeface="Lato"/>
                <a:ea typeface="Lato"/>
                <a:cs typeface="Lato"/>
                <a:sym typeface="Lato"/>
              </a:rPr>
              <a:t> </a:t>
            </a:r>
            <a:r>
              <a:rPr lang="en" sz="1100" i="1" dirty="0">
                <a:solidFill>
                  <a:schemeClr val="dk1"/>
                </a:solidFill>
                <a:latin typeface="Lato"/>
                <a:ea typeface="Lato"/>
                <a:cs typeface="Lato"/>
                <a:sym typeface="Lato"/>
              </a:rPr>
              <a:t>What is the interaction severity between </a:t>
            </a:r>
            <a:r>
              <a:rPr lang="en" sz="1100" b="1" i="1" dirty="0">
                <a:solidFill>
                  <a:schemeClr val="dk1"/>
                </a:solidFill>
                <a:latin typeface="Lato"/>
                <a:ea typeface="Lato"/>
                <a:cs typeface="Lato"/>
                <a:sym typeface="Lato"/>
              </a:rPr>
              <a:t>Ritonavir</a:t>
            </a:r>
            <a:r>
              <a:rPr lang="en" sz="1100" i="1" dirty="0">
                <a:solidFill>
                  <a:schemeClr val="dk1"/>
                </a:solidFill>
                <a:latin typeface="Lato"/>
                <a:ea typeface="Lato"/>
                <a:cs typeface="Lato"/>
                <a:sym typeface="Lato"/>
              </a:rPr>
              <a:t> and </a:t>
            </a:r>
            <a:r>
              <a:rPr lang="en" sz="1100" b="1" i="1" dirty="0">
                <a:solidFill>
                  <a:schemeClr val="dk1"/>
                </a:solidFill>
                <a:latin typeface="Lato"/>
                <a:ea typeface="Lato"/>
                <a:cs typeface="Lato"/>
                <a:sym typeface="Lato"/>
              </a:rPr>
              <a:t>Leflunomide</a:t>
            </a:r>
            <a:r>
              <a:rPr lang="en" sz="1100" i="1" dirty="0">
                <a:solidFill>
                  <a:schemeClr val="dk1"/>
                </a:solidFill>
                <a:latin typeface="Lato"/>
                <a:ea typeface="Lato"/>
                <a:cs typeface="Lato"/>
                <a:sym typeface="Lato"/>
              </a:rPr>
              <a:t>?</a:t>
            </a:r>
            <a:endParaRPr sz="1100" b="1" dirty="0">
              <a:solidFill>
                <a:schemeClr val="dk1"/>
              </a:solidFill>
              <a:latin typeface="Lato"/>
              <a:ea typeface="Lato"/>
              <a:cs typeface="Lato"/>
              <a:sym typeface="Lato"/>
            </a:endParaRPr>
          </a:p>
        </p:txBody>
      </p:sp>
      <p:sp>
        <p:nvSpPr>
          <p:cNvPr id="308" name="Google Shape;308;p39"/>
          <p:cNvSpPr txBox="1"/>
          <p:nvPr/>
        </p:nvSpPr>
        <p:spPr>
          <a:xfrm>
            <a:off x="394475" y="1597325"/>
            <a:ext cx="3285000" cy="3039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Only</a:t>
            </a:r>
            <a:r>
              <a:rPr lang="en" sz="1100" dirty="0">
                <a:solidFill>
                  <a:schemeClr val="dk1"/>
                </a:solidFill>
                <a:latin typeface="Lato"/>
                <a:ea typeface="Lato"/>
                <a:cs typeface="Lato"/>
                <a:sym typeface="Lato"/>
              </a:rPr>
              <a:t>: Moderate</a:t>
            </a:r>
            <a:endParaRPr sz="1800" dirty="0">
              <a:solidFill>
                <a:schemeClr val="dk2"/>
              </a:solidFill>
              <a:latin typeface="Lato"/>
              <a:ea typeface="Lato"/>
              <a:cs typeface="Lato"/>
              <a:sym typeface="Lato"/>
            </a:endParaRPr>
          </a:p>
        </p:txBody>
      </p:sp>
      <p:sp>
        <p:nvSpPr>
          <p:cNvPr id="309" name="Google Shape;309;p39"/>
          <p:cNvSpPr txBox="1"/>
          <p:nvPr/>
        </p:nvSpPr>
        <p:spPr>
          <a:xfrm>
            <a:off x="342750" y="2231963"/>
            <a:ext cx="8394000" cy="10089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 Definitions</a:t>
            </a:r>
            <a:r>
              <a:rPr lang="en" sz="1100" dirty="0">
                <a:solidFill>
                  <a:schemeClr val="dk1"/>
                </a:solidFill>
                <a:latin typeface="Lato"/>
                <a:ea typeface="Lato"/>
                <a:cs typeface="Lato"/>
                <a:sym typeface="Lato"/>
              </a:rPr>
              <a:t>: Moderate </a:t>
            </a:r>
            <a:endParaRPr sz="1100" dirty="0">
              <a:solidFill>
                <a:schemeClr val="dk1"/>
              </a:solidFill>
              <a:latin typeface="Lato"/>
              <a:ea typeface="Lato"/>
              <a:cs typeface="Lato"/>
              <a:sym typeface="Lato"/>
            </a:endParaRPr>
          </a:p>
          <a:p>
            <a:pPr marL="914378" lvl="1"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Definitions</a:t>
            </a:r>
            <a:endParaRPr sz="1100" dirty="0">
              <a:solidFill>
                <a:schemeClr val="dk1"/>
              </a:solidFill>
              <a:latin typeface="Lato"/>
              <a:ea typeface="Lato"/>
              <a:cs typeface="Lato"/>
              <a:sym typeface="Lato"/>
            </a:endParaRPr>
          </a:p>
          <a:p>
            <a:pPr marL="1371566" lvl="2"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Ritonavir, a HIV protease inhibitor, boosts other protease inhibitors’. It increases drug concentrations.</a:t>
            </a:r>
            <a:endParaRPr sz="1100" dirty="0">
              <a:solidFill>
                <a:schemeClr val="dk1"/>
              </a:solidFill>
              <a:latin typeface="Lato"/>
              <a:ea typeface="Lato"/>
              <a:cs typeface="Lato"/>
              <a:sym typeface="Lato"/>
            </a:endParaRPr>
          </a:p>
          <a:p>
            <a:pPr marL="1371566" lvl="2"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Leflunomide, a pyrimidine inhibitor belongs to disease-modifying antirheumatic drugs pharmacologically heterogeneous</a:t>
            </a:r>
            <a:br>
              <a:rPr lang="en" sz="1100" dirty="0">
                <a:solidFill>
                  <a:schemeClr val="dk1"/>
                </a:solidFill>
                <a:latin typeface="Lato"/>
                <a:ea typeface="Lato"/>
                <a:cs typeface="Lato"/>
                <a:sym typeface="Lato"/>
              </a:rPr>
            </a:br>
            <a:endParaRPr sz="1800" dirty="0">
              <a:solidFill>
                <a:schemeClr val="dk2"/>
              </a:solidFill>
              <a:latin typeface="Lato"/>
              <a:ea typeface="Lato"/>
              <a:cs typeface="Lato"/>
              <a:sym typeface="Lato"/>
            </a:endParaRPr>
          </a:p>
        </p:txBody>
      </p:sp>
      <p:sp>
        <p:nvSpPr>
          <p:cNvPr id="310" name="Google Shape;310;p39"/>
          <p:cNvSpPr txBox="1"/>
          <p:nvPr/>
        </p:nvSpPr>
        <p:spPr>
          <a:xfrm>
            <a:off x="310500" y="3569650"/>
            <a:ext cx="8458500" cy="11511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 K-Paths</a:t>
            </a:r>
            <a:r>
              <a:rPr lang="en" sz="1100" dirty="0">
                <a:solidFill>
                  <a:schemeClr val="dk1"/>
                </a:solidFill>
                <a:latin typeface="Lato"/>
                <a:ea typeface="Lato"/>
                <a:cs typeface="Lato"/>
                <a:sym typeface="Lato"/>
              </a:rPr>
              <a:t>: ✅ </a:t>
            </a:r>
            <a:r>
              <a:rPr lang="en" sz="1100" b="1" dirty="0">
                <a:solidFill>
                  <a:schemeClr val="dk1"/>
                </a:solidFill>
                <a:latin typeface="Lato"/>
                <a:ea typeface="Lato"/>
                <a:cs typeface="Lato"/>
                <a:sym typeface="Lato"/>
              </a:rPr>
              <a:t>Major</a:t>
            </a:r>
            <a:endParaRPr sz="1100" b="1" dirty="0">
              <a:solidFill>
                <a:schemeClr val="dk1"/>
              </a:solidFill>
              <a:latin typeface="Lato"/>
              <a:ea typeface="Lato"/>
              <a:cs typeface="Lato"/>
              <a:sym typeface="Lato"/>
            </a:endParaRPr>
          </a:p>
          <a:p>
            <a:pPr marL="914378" lvl="1" indent="-298442">
              <a:lnSpc>
                <a:spcPct val="115000"/>
              </a:lnSpc>
              <a:buClr>
                <a:schemeClr val="dk1"/>
              </a:buClr>
              <a:buSzPts val="1100"/>
              <a:buFont typeface="Lato"/>
              <a:buChar char="○"/>
            </a:pPr>
            <a:r>
              <a:rPr lang="en" sz="1100" i="1" dirty="0">
                <a:solidFill>
                  <a:schemeClr val="dk1"/>
                </a:solidFill>
                <a:latin typeface="Lato"/>
                <a:ea typeface="Lato"/>
                <a:cs typeface="Lato"/>
                <a:sym typeface="Lato"/>
              </a:rPr>
              <a:t>Reasoning Path:</a:t>
            </a:r>
            <a:endParaRPr sz="1100" b="1" dirty="0">
              <a:solidFill>
                <a:schemeClr val="dk1"/>
              </a:solidFill>
              <a:latin typeface="Lato"/>
              <a:ea typeface="Lato"/>
              <a:cs typeface="Lato"/>
              <a:sym typeface="Lato"/>
            </a:endParaRPr>
          </a:p>
          <a:p>
            <a:pPr marL="1371566" lvl="2" indent="-298442">
              <a:lnSpc>
                <a:spcPct val="115000"/>
              </a:lnSpc>
              <a:buClr>
                <a:schemeClr val="dk1"/>
              </a:buClr>
              <a:buSzPts val="1100"/>
              <a:buChar char="■"/>
            </a:pPr>
            <a:r>
              <a:rPr lang="en" sz="1100" b="1" dirty="0">
                <a:solidFill>
                  <a:schemeClr val="dk1"/>
                </a:solidFill>
                <a:latin typeface="Lato"/>
                <a:ea typeface="Lato"/>
                <a:cs typeface="Lato"/>
                <a:sym typeface="Lato"/>
              </a:rPr>
              <a:t> </a:t>
            </a:r>
            <a:r>
              <a:rPr lang="en" sz="1100" dirty="0">
                <a:solidFill>
                  <a:schemeClr val="dk1"/>
                </a:solidFill>
                <a:latin typeface="Lato"/>
                <a:ea typeface="Lato"/>
                <a:cs typeface="Lato"/>
                <a:sym typeface="Lato"/>
              </a:rPr>
              <a:t>Ritonavir binds CYP2C9 (Gene) and CYP2C9 (Gene) is bound by Leflunomide</a:t>
            </a:r>
            <a:endParaRPr sz="1100" dirty="0">
              <a:solidFill>
                <a:schemeClr val="dk1"/>
              </a:solidFill>
              <a:latin typeface="Lato"/>
              <a:ea typeface="Lato"/>
              <a:cs typeface="Lato"/>
              <a:sym typeface="Lato"/>
            </a:endParaRPr>
          </a:p>
          <a:p>
            <a:pPr marL="1371566" lvl="2"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 Ritonavir causes Neutropenia (Side Effect), and Neutropenia (Side Effect) is caused b by Leflunomide</a:t>
            </a:r>
            <a:endParaRPr sz="1100" dirty="0">
              <a:solidFill>
                <a:schemeClr val="dk1"/>
              </a:solidFill>
              <a:latin typeface="Lato"/>
              <a:ea typeface="Lato"/>
              <a:cs typeface="Lato"/>
              <a:sym typeface="Lato"/>
            </a:endParaRPr>
          </a:p>
        </p:txBody>
      </p:sp>
      <p:sp>
        <p:nvSpPr>
          <p:cNvPr id="311" name="Google Shape;311;p39"/>
          <p:cNvSpPr/>
          <p:nvPr/>
        </p:nvSpPr>
        <p:spPr>
          <a:xfrm>
            <a:off x="2254375" y="1757819"/>
            <a:ext cx="346800" cy="307800"/>
          </a:xfrm>
          <a:prstGeom prst="mathMultiply">
            <a:avLst>
              <a:gd name="adj1" fmla="val 2352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Lato"/>
              <a:ea typeface="Lato"/>
              <a:cs typeface="Lato"/>
              <a:sym typeface="Lato"/>
            </a:endParaRPr>
          </a:p>
        </p:txBody>
      </p:sp>
      <p:sp>
        <p:nvSpPr>
          <p:cNvPr id="312" name="Google Shape;312;p39"/>
          <p:cNvSpPr/>
          <p:nvPr/>
        </p:nvSpPr>
        <p:spPr>
          <a:xfrm>
            <a:off x="2718147" y="2406198"/>
            <a:ext cx="346800" cy="307800"/>
          </a:xfrm>
          <a:prstGeom prst="mathMultiply">
            <a:avLst>
              <a:gd name="adj1" fmla="val 2352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Lato"/>
              <a:ea typeface="Lato"/>
              <a:cs typeface="Lato"/>
              <a:sym typeface="Lato"/>
            </a:endParaRPr>
          </a:p>
        </p:txBody>
      </p:sp>
      <p:sp>
        <p:nvSpPr>
          <p:cNvPr id="2" name="Slide Number Placeholder 1">
            <a:extLst>
              <a:ext uri="{FF2B5EF4-FFF2-40B4-BE49-F238E27FC236}">
                <a16:creationId xmlns:a16="http://schemas.microsoft.com/office/drawing/2014/main" id="{D282BA7D-E88C-4B36-8A01-A69EB0AD54FD}"/>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3" name="Google Shape;70;p13">
            <a:extLst>
              <a:ext uri="{FF2B5EF4-FFF2-40B4-BE49-F238E27FC236}">
                <a16:creationId xmlns:a16="http://schemas.microsoft.com/office/drawing/2014/main" id="{8D2B7B52-1255-64BE-A2F1-B7C2B7931C42}"/>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4" name="Google Shape;85;p14">
            <a:extLst>
              <a:ext uri="{FF2B5EF4-FFF2-40B4-BE49-F238E27FC236}">
                <a16:creationId xmlns:a16="http://schemas.microsoft.com/office/drawing/2014/main" id="{6E113414-5CDB-F9F7-1052-BACD4CDA3C00}"/>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104104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P spid="309" grpId="0"/>
      <p:bldP spid="310" grpId="0"/>
      <p:bldP spid="311" grpId="0" animBg="1"/>
      <p:bldP spid="3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a:extLst>
            <a:ext uri="{FF2B5EF4-FFF2-40B4-BE49-F238E27FC236}">
              <a16:creationId xmlns:a16="http://schemas.microsoft.com/office/drawing/2014/main" id="{8C342DF8-F09A-996C-FB86-D702E4B9F40E}"/>
            </a:ext>
          </a:extLst>
        </p:cNvPr>
        <p:cNvGrpSpPr/>
        <p:nvPr/>
      </p:nvGrpSpPr>
      <p:grpSpPr>
        <a:xfrm>
          <a:off x="0" y="0"/>
          <a:ext cx="0" cy="0"/>
          <a:chOff x="0" y="0"/>
          <a:chExt cx="0" cy="0"/>
        </a:xfrm>
      </p:grpSpPr>
      <p:sp>
        <p:nvSpPr>
          <p:cNvPr id="295" name="Google Shape;295;p38">
            <a:extLst>
              <a:ext uri="{FF2B5EF4-FFF2-40B4-BE49-F238E27FC236}">
                <a16:creationId xmlns:a16="http://schemas.microsoft.com/office/drawing/2014/main" id="{1559CAD9-808D-A8B7-B24A-F36FDB4EDD81}"/>
              </a:ext>
            </a:extLst>
          </p:cNvPr>
          <p:cNvSpPr txBox="1">
            <a:spLocks noGrp="1"/>
          </p:cNvSpPr>
          <p:nvPr>
            <p:ph type="title"/>
          </p:nvPr>
        </p:nvSpPr>
        <p:spPr>
          <a:xfrm>
            <a:off x="2256967" y="161252"/>
            <a:ext cx="5630907" cy="572700"/>
          </a:xfrm>
          <a:prstGeom prst="rect">
            <a:avLst/>
          </a:prstGeom>
        </p:spPr>
        <p:txBody>
          <a:bodyPr spcFirstLastPara="1" vert="horz" wrap="square" lIns="91425" tIns="91425" rIns="91425" bIns="91425" rtlCol="0" anchor="t" anchorCtr="0">
            <a:normAutofit/>
          </a:bodyPr>
          <a:lstStyle/>
          <a:p>
            <a:pPr algn="ctr"/>
            <a:r>
              <a:rPr lang="en" sz="1600" b="1" dirty="0">
                <a:latin typeface="Baskerville Old Face" panose="02020602080505020303" pitchFamily="18" charset="77"/>
                <a:ea typeface="Lato"/>
                <a:cs typeface="Lato"/>
                <a:sym typeface="Lato"/>
              </a:rPr>
              <a:t>Results: K-Paths allows for LLM explainable inference</a:t>
            </a:r>
            <a:endParaRPr sz="1600" b="1" dirty="0">
              <a:latin typeface="Baskerville Old Face" panose="02020602080505020303" pitchFamily="18" charset="77"/>
              <a:ea typeface="Lato"/>
              <a:cs typeface="Lato"/>
              <a:sym typeface="Lato"/>
            </a:endParaRPr>
          </a:p>
        </p:txBody>
      </p:sp>
      <p:sp>
        <p:nvSpPr>
          <p:cNvPr id="296" name="Google Shape;296;p38">
            <a:extLst>
              <a:ext uri="{FF2B5EF4-FFF2-40B4-BE49-F238E27FC236}">
                <a16:creationId xmlns:a16="http://schemas.microsoft.com/office/drawing/2014/main" id="{63A43348-A84D-131D-D822-4CDA9E5E8287}"/>
              </a:ext>
            </a:extLst>
          </p:cNvPr>
          <p:cNvSpPr txBox="1"/>
          <p:nvPr/>
        </p:nvSpPr>
        <p:spPr>
          <a:xfrm>
            <a:off x="349200" y="982951"/>
            <a:ext cx="4229400" cy="881750"/>
          </a:xfrm>
          <a:prstGeom prst="rect">
            <a:avLst/>
          </a:prstGeom>
          <a:noFill/>
          <a:ln>
            <a:noFill/>
          </a:ln>
        </p:spPr>
        <p:txBody>
          <a:bodyPr spcFirstLastPara="1" wrap="square" lIns="91425" tIns="91425" rIns="91425" bIns="91425" anchor="t" anchorCtr="0">
            <a:spAutoFit/>
          </a:bodyPr>
          <a:lstStyle/>
          <a:p>
            <a:pPr>
              <a:lnSpc>
                <a:spcPct val="115000"/>
              </a:lnSpc>
              <a:spcBef>
                <a:spcPts val="1200"/>
              </a:spcBef>
              <a:spcAft>
                <a:spcPts val="1200"/>
              </a:spcAft>
            </a:pPr>
            <a:r>
              <a:rPr lang="en" sz="1100" b="1" dirty="0">
                <a:solidFill>
                  <a:schemeClr val="dk1"/>
                </a:solidFill>
                <a:latin typeface="Lato"/>
                <a:ea typeface="Lato"/>
                <a:cs typeface="Lato"/>
                <a:sym typeface="Lato"/>
              </a:rPr>
              <a:t>🧪 Query  (</a:t>
            </a:r>
            <a:r>
              <a:rPr lang="en" sz="1100" b="1" dirty="0" err="1">
                <a:solidFill>
                  <a:schemeClr val="dk1"/>
                </a:solidFill>
                <a:latin typeface="Lato"/>
                <a:ea typeface="Lato"/>
                <a:cs typeface="Lato"/>
                <a:sym typeface="Lato"/>
              </a:rPr>
              <a:t>PharmacotherapyDB</a:t>
            </a:r>
            <a:r>
              <a:rPr lang="en" sz="1100" b="1" dirty="0">
                <a:solidFill>
                  <a:schemeClr val="dk1"/>
                </a:solidFill>
                <a:latin typeface="Lato"/>
                <a:ea typeface="Lato"/>
                <a:cs typeface="Lato"/>
                <a:sym typeface="Lato"/>
              </a:rPr>
              <a:t>):</a:t>
            </a:r>
            <a:br>
              <a:rPr lang="en" sz="1100" b="1" dirty="0">
                <a:solidFill>
                  <a:schemeClr val="dk1"/>
                </a:solidFill>
                <a:latin typeface="Lato"/>
                <a:ea typeface="Lato"/>
                <a:cs typeface="Lato"/>
                <a:sym typeface="Lato"/>
              </a:rPr>
            </a:br>
            <a:r>
              <a:rPr lang="en" sz="1100" dirty="0">
                <a:solidFill>
                  <a:schemeClr val="dk1"/>
                </a:solidFill>
                <a:latin typeface="Lato"/>
                <a:ea typeface="Lato"/>
                <a:cs typeface="Lato"/>
                <a:sym typeface="Lato"/>
              </a:rPr>
              <a:t> </a:t>
            </a:r>
            <a:r>
              <a:rPr lang="en" sz="1100" i="1" dirty="0">
                <a:solidFill>
                  <a:schemeClr val="dk1"/>
                </a:solidFill>
                <a:latin typeface="Lato"/>
                <a:ea typeface="Lato"/>
                <a:cs typeface="Lato"/>
                <a:sym typeface="Lato"/>
              </a:rPr>
              <a:t>What is the effect of using </a:t>
            </a:r>
            <a:r>
              <a:rPr lang="en" sz="1100" b="1" i="1" dirty="0">
                <a:solidFill>
                  <a:schemeClr val="dk1"/>
                </a:solidFill>
                <a:latin typeface="Lato"/>
                <a:ea typeface="Lato"/>
                <a:cs typeface="Lato"/>
                <a:sym typeface="Lato"/>
              </a:rPr>
              <a:t>Vincristine</a:t>
            </a:r>
            <a:r>
              <a:rPr lang="en" sz="1100" i="1" dirty="0">
                <a:solidFill>
                  <a:schemeClr val="dk1"/>
                </a:solidFill>
                <a:latin typeface="Lato"/>
                <a:ea typeface="Lato"/>
                <a:cs typeface="Lato"/>
                <a:sym typeface="Lato"/>
              </a:rPr>
              <a:t> for </a:t>
            </a:r>
            <a:r>
              <a:rPr lang="en" sz="1100" b="1" i="1" dirty="0">
                <a:solidFill>
                  <a:schemeClr val="dk1"/>
                </a:solidFill>
                <a:latin typeface="Lato"/>
                <a:ea typeface="Lato"/>
                <a:cs typeface="Lato"/>
                <a:sym typeface="Lato"/>
              </a:rPr>
              <a:t>Muscle cancer</a:t>
            </a:r>
            <a:r>
              <a:rPr lang="en" sz="1100" i="1" dirty="0">
                <a:solidFill>
                  <a:schemeClr val="dk1"/>
                </a:solidFill>
                <a:latin typeface="Lato"/>
                <a:ea typeface="Lato"/>
                <a:cs typeface="Lato"/>
                <a:sym typeface="Lato"/>
              </a:rPr>
              <a:t>?</a:t>
            </a:r>
            <a:endParaRPr sz="1100" dirty="0">
              <a:solidFill>
                <a:schemeClr val="dk1"/>
              </a:solidFill>
              <a:latin typeface="Lato"/>
              <a:ea typeface="Lato"/>
              <a:cs typeface="Lato"/>
              <a:sym typeface="Lato"/>
            </a:endParaRPr>
          </a:p>
        </p:txBody>
      </p:sp>
      <p:sp>
        <p:nvSpPr>
          <p:cNvPr id="297" name="Google Shape;297;p38">
            <a:extLst>
              <a:ext uri="{FF2B5EF4-FFF2-40B4-BE49-F238E27FC236}">
                <a16:creationId xmlns:a16="http://schemas.microsoft.com/office/drawing/2014/main" id="{AB11EEDC-3D91-C7AE-A860-DBEA77CE308A}"/>
              </a:ext>
            </a:extLst>
          </p:cNvPr>
          <p:cNvSpPr txBox="1"/>
          <p:nvPr/>
        </p:nvSpPr>
        <p:spPr>
          <a:xfrm>
            <a:off x="349200" y="1713675"/>
            <a:ext cx="5121600" cy="3492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Only</a:t>
            </a:r>
            <a:r>
              <a:rPr lang="en" sz="1100" dirty="0">
                <a:solidFill>
                  <a:schemeClr val="dk1"/>
                </a:solidFill>
                <a:latin typeface="Lato"/>
                <a:ea typeface="Lato"/>
                <a:cs typeface="Lato"/>
                <a:sym typeface="Lato"/>
              </a:rPr>
              <a:t>: Non Indications</a:t>
            </a:r>
            <a:br>
              <a:rPr lang="en" sz="1100" dirty="0">
                <a:solidFill>
                  <a:schemeClr val="dk1"/>
                </a:solidFill>
                <a:latin typeface="Lato"/>
                <a:ea typeface="Lato"/>
                <a:cs typeface="Lato"/>
                <a:sym typeface="Lato"/>
              </a:rPr>
            </a:br>
            <a:endParaRPr sz="1100" dirty="0">
              <a:solidFill>
                <a:schemeClr val="dk1"/>
              </a:solidFill>
              <a:latin typeface="Lato"/>
              <a:ea typeface="Lato"/>
              <a:cs typeface="Lato"/>
              <a:sym typeface="Lato"/>
            </a:endParaRPr>
          </a:p>
        </p:txBody>
      </p:sp>
      <p:sp>
        <p:nvSpPr>
          <p:cNvPr id="298" name="Google Shape;298;p38">
            <a:extLst>
              <a:ext uri="{FF2B5EF4-FFF2-40B4-BE49-F238E27FC236}">
                <a16:creationId xmlns:a16="http://schemas.microsoft.com/office/drawing/2014/main" id="{415B940A-F92E-D0F9-1269-6207E34BB808}"/>
              </a:ext>
            </a:extLst>
          </p:cNvPr>
          <p:cNvSpPr txBox="1"/>
          <p:nvPr/>
        </p:nvSpPr>
        <p:spPr>
          <a:xfrm>
            <a:off x="310400" y="2338550"/>
            <a:ext cx="7426800" cy="8436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 Definitions</a:t>
            </a:r>
            <a:r>
              <a:rPr lang="en" sz="1100" dirty="0">
                <a:solidFill>
                  <a:schemeClr val="dk1"/>
                </a:solidFill>
                <a:latin typeface="Lato"/>
                <a:ea typeface="Lato"/>
                <a:cs typeface="Lato"/>
                <a:sym typeface="Lato"/>
              </a:rPr>
              <a:t>: Non Indications </a:t>
            </a:r>
            <a:endParaRPr sz="1100" dirty="0">
              <a:solidFill>
                <a:schemeClr val="dk1"/>
              </a:solidFill>
              <a:latin typeface="Lato"/>
              <a:ea typeface="Lato"/>
              <a:cs typeface="Lato"/>
              <a:sym typeface="Lato"/>
            </a:endParaRPr>
          </a:p>
          <a:p>
            <a:pPr marL="914378" lvl="1" indent="-298442">
              <a:lnSpc>
                <a:spcPct val="115000"/>
              </a:lnSpc>
              <a:buClr>
                <a:schemeClr val="dk1"/>
              </a:buClr>
              <a:buSzPts val="1100"/>
              <a:buFont typeface="Lato"/>
              <a:buChar char="○"/>
            </a:pPr>
            <a:r>
              <a:rPr lang="en" sz="1100" i="1" dirty="0">
                <a:solidFill>
                  <a:schemeClr val="dk1"/>
                </a:solidFill>
                <a:latin typeface="Lato"/>
                <a:ea typeface="Lato"/>
                <a:cs typeface="Lato"/>
                <a:sym typeface="Lato"/>
              </a:rPr>
              <a:t>Definitions:</a:t>
            </a:r>
            <a:endParaRPr sz="1100" i="1" dirty="0">
              <a:solidFill>
                <a:schemeClr val="dk1"/>
              </a:solidFill>
              <a:latin typeface="Lato"/>
              <a:ea typeface="Lato"/>
              <a:cs typeface="Lato"/>
              <a:sym typeface="Lato"/>
            </a:endParaRPr>
          </a:p>
          <a:p>
            <a:pPr marL="1371566" lvl="2"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Vincristine is an antitumor that treats leukemia, lymphoma, and other blood disorders.</a:t>
            </a:r>
            <a:endParaRPr sz="1100" dirty="0">
              <a:solidFill>
                <a:schemeClr val="dk1"/>
              </a:solidFill>
              <a:latin typeface="Lato"/>
              <a:ea typeface="Lato"/>
              <a:cs typeface="Lato"/>
              <a:sym typeface="Lato"/>
            </a:endParaRPr>
          </a:p>
          <a:p>
            <a:pPr marL="1371566" lvl="2" indent="-298442">
              <a:lnSpc>
                <a:spcPct val="115000"/>
              </a:lnSpc>
              <a:buClr>
                <a:schemeClr val="dk1"/>
              </a:buClr>
              <a:buSzPts val="1100"/>
              <a:buFont typeface="Lato"/>
              <a:buChar char="■"/>
            </a:pPr>
            <a:r>
              <a:rPr lang="en" sz="1100" dirty="0">
                <a:solidFill>
                  <a:schemeClr val="dk1"/>
                </a:solidFill>
                <a:latin typeface="Lato"/>
                <a:ea typeface="Lato"/>
                <a:cs typeface="Lato"/>
                <a:sym typeface="Lato"/>
              </a:rPr>
              <a:t>Muscle cancer is a musculoskeletal system cancer located in the muscle.</a:t>
            </a:r>
            <a:endParaRPr sz="1100" b="1" dirty="0">
              <a:solidFill>
                <a:schemeClr val="dk1"/>
              </a:solidFill>
              <a:latin typeface="Lato"/>
              <a:ea typeface="Lato"/>
              <a:cs typeface="Lato"/>
              <a:sym typeface="Lato"/>
            </a:endParaRPr>
          </a:p>
        </p:txBody>
      </p:sp>
      <p:sp>
        <p:nvSpPr>
          <p:cNvPr id="299" name="Google Shape;299;p38">
            <a:extLst>
              <a:ext uri="{FF2B5EF4-FFF2-40B4-BE49-F238E27FC236}">
                <a16:creationId xmlns:a16="http://schemas.microsoft.com/office/drawing/2014/main" id="{76BB1829-3DE6-A7D7-AC41-8338FE916D3F}"/>
              </a:ext>
            </a:extLst>
          </p:cNvPr>
          <p:cNvSpPr txBox="1"/>
          <p:nvPr/>
        </p:nvSpPr>
        <p:spPr>
          <a:xfrm>
            <a:off x="310400" y="3395050"/>
            <a:ext cx="7145700" cy="879600"/>
          </a:xfrm>
          <a:prstGeom prst="rect">
            <a:avLst/>
          </a:prstGeom>
          <a:noFill/>
          <a:ln>
            <a:noFill/>
          </a:ln>
        </p:spPr>
        <p:txBody>
          <a:bodyPr spcFirstLastPara="1" wrap="square" lIns="91425" tIns="91425" rIns="91425" bIns="91425" anchor="t" anchorCtr="0">
            <a:noAutofit/>
          </a:bodyPr>
          <a:lstStyle/>
          <a:p>
            <a:pPr marL="457189" indent="-298442">
              <a:lnSpc>
                <a:spcPct val="115000"/>
              </a:lnSpc>
              <a:spcBef>
                <a:spcPts val="1200"/>
              </a:spcBef>
              <a:buClr>
                <a:schemeClr val="dk1"/>
              </a:buClr>
              <a:buSzPts val="1100"/>
              <a:buChar char="●"/>
            </a:pPr>
            <a:r>
              <a:rPr lang="en" sz="1100" b="1" dirty="0">
                <a:solidFill>
                  <a:schemeClr val="dk1"/>
                </a:solidFill>
                <a:latin typeface="Lato"/>
                <a:ea typeface="Lato"/>
                <a:cs typeface="Lato"/>
                <a:sym typeface="Lato"/>
              </a:rPr>
              <a:t>LLM + K-Paths</a:t>
            </a:r>
            <a:r>
              <a:rPr lang="en" sz="1100" dirty="0">
                <a:solidFill>
                  <a:schemeClr val="dk1"/>
                </a:solidFill>
                <a:latin typeface="Lato"/>
                <a:ea typeface="Lato"/>
                <a:cs typeface="Lato"/>
                <a:sym typeface="Lato"/>
              </a:rPr>
              <a:t>: </a:t>
            </a:r>
            <a:r>
              <a:rPr lang="en" sz="1100" b="1" dirty="0">
                <a:solidFill>
                  <a:schemeClr val="dk1"/>
                </a:solidFill>
                <a:latin typeface="Lato"/>
                <a:ea typeface="Lato"/>
                <a:cs typeface="Lato"/>
                <a:sym typeface="Lato"/>
              </a:rPr>
              <a:t>Disease Modifying </a:t>
            </a:r>
            <a:r>
              <a:rPr lang="en" sz="1100" dirty="0">
                <a:solidFill>
                  <a:schemeClr val="dk1"/>
                </a:solidFill>
                <a:latin typeface="Lato"/>
                <a:ea typeface="Lato"/>
                <a:cs typeface="Lato"/>
                <a:sym typeface="Lato"/>
              </a:rPr>
              <a:t>✅</a:t>
            </a:r>
            <a:endParaRPr sz="1100" b="1" dirty="0">
              <a:solidFill>
                <a:schemeClr val="dk1"/>
              </a:solidFill>
              <a:latin typeface="Lato"/>
              <a:ea typeface="Lato"/>
              <a:cs typeface="Lato"/>
              <a:sym typeface="Lato"/>
            </a:endParaRPr>
          </a:p>
          <a:p>
            <a:pPr marL="914378" lvl="1" indent="-298442">
              <a:lnSpc>
                <a:spcPct val="115000"/>
              </a:lnSpc>
              <a:buClr>
                <a:schemeClr val="dk1"/>
              </a:buClr>
              <a:buSzPts val="1100"/>
              <a:buFont typeface="Lato"/>
              <a:buChar char="○"/>
            </a:pPr>
            <a:r>
              <a:rPr lang="en" sz="1100" i="1" dirty="0">
                <a:solidFill>
                  <a:schemeClr val="dk1"/>
                </a:solidFill>
                <a:latin typeface="Lato"/>
                <a:ea typeface="Lato"/>
                <a:cs typeface="Lato"/>
                <a:sym typeface="Lato"/>
              </a:rPr>
              <a:t>Reasoning Paths:</a:t>
            </a:r>
            <a:endParaRPr sz="1100" i="1" dirty="0">
              <a:solidFill>
                <a:schemeClr val="dk1"/>
              </a:solidFill>
              <a:latin typeface="Lato"/>
              <a:ea typeface="Lato"/>
              <a:cs typeface="Lato"/>
              <a:sym typeface="Lato"/>
            </a:endParaRPr>
          </a:p>
          <a:p>
            <a:pPr marL="1371566" lvl="2" indent="-298442">
              <a:lnSpc>
                <a:spcPct val="115000"/>
              </a:lnSpc>
              <a:buClr>
                <a:schemeClr val="dk1"/>
              </a:buClr>
              <a:buSzPts val="1100"/>
              <a:buChar char="■"/>
            </a:pPr>
            <a:r>
              <a:rPr lang="en" sz="1100" dirty="0">
                <a:solidFill>
                  <a:schemeClr val="dk1"/>
                </a:solidFill>
                <a:latin typeface="Lato"/>
                <a:ea typeface="Lato"/>
                <a:cs typeface="Lato"/>
                <a:sym typeface="Lato"/>
              </a:rPr>
              <a:t>Vincristine treats </a:t>
            </a:r>
            <a:r>
              <a:rPr lang="en" sz="1100" b="1" dirty="0">
                <a:solidFill>
                  <a:schemeClr val="dk1"/>
                </a:solidFill>
                <a:latin typeface="Lato"/>
                <a:ea typeface="Lato"/>
                <a:cs typeface="Lato"/>
                <a:sym typeface="Lato"/>
              </a:rPr>
              <a:t>Kidney Cancer</a:t>
            </a:r>
            <a:r>
              <a:rPr lang="en" sz="1100" dirty="0">
                <a:solidFill>
                  <a:schemeClr val="dk1"/>
                </a:solidFill>
                <a:latin typeface="Lato"/>
                <a:ea typeface="Lato"/>
                <a:cs typeface="Lato"/>
                <a:sym typeface="Lato"/>
              </a:rPr>
              <a:t>, which resembles </a:t>
            </a:r>
            <a:r>
              <a:rPr lang="en" sz="1100" b="1" dirty="0">
                <a:solidFill>
                  <a:schemeClr val="dk1"/>
                </a:solidFill>
                <a:latin typeface="Lato"/>
                <a:ea typeface="Lato"/>
                <a:cs typeface="Lato"/>
                <a:sym typeface="Lato"/>
              </a:rPr>
              <a:t>Muscle Cancer</a:t>
            </a:r>
            <a:endParaRPr sz="1100" b="1" dirty="0">
              <a:solidFill>
                <a:schemeClr val="dk1"/>
              </a:solidFill>
              <a:latin typeface="Lato"/>
              <a:ea typeface="Lato"/>
              <a:cs typeface="Lato"/>
              <a:sym typeface="Lato"/>
            </a:endParaRPr>
          </a:p>
          <a:p>
            <a:pPr marL="1371566" lvl="2" indent="-298442">
              <a:lnSpc>
                <a:spcPct val="115000"/>
              </a:lnSpc>
              <a:buClr>
                <a:schemeClr val="dk1"/>
              </a:buClr>
              <a:buSzPts val="1100"/>
              <a:buChar char="■"/>
            </a:pPr>
            <a:r>
              <a:rPr lang="en" sz="1100" dirty="0">
                <a:solidFill>
                  <a:schemeClr val="dk1"/>
                </a:solidFill>
                <a:latin typeface="Lato"/>
                <a:ea typeface="Lato"/>
                <a:cs typeface="Lato"/>
                <a:sym typeface="Lato"/>
              </a:rPr>
              <a:t>Vincristine downregulates </a:t>
            </a:r>
            <a:r>
              <a:rPr lang="en" sz="1100" b="1" dirty="0">
                <a:solidFill>
                  <a:schemeClr val="dk1"/>
                </a:solidFill>
                <a:latin typeface="Lato"/>
                <a:ea typeface="Lato"/>
                <a:cs typeface="Lato"/>
                <a:sym typeface="Lato"/>
              </a:rPr>
              <a:t>TP53</a:t>
            </a:r>
            <a:r>
              <a:rPr lang="en" sz="1100" dirty="0">
                <a:solidFill>
                  <a:schemeClr val="dk1"/>
                </a:solidFill>
                <a:latin typeface="Lato"/>
                <a:ea typeface="Lato"/>
                <a:cs typeface="Lato"/>
                <a:sym typeface="Lato"/>
              </a:rPr>
              <a:t>, which is associated with Muscle Cancer</a:t>
            </a:r>
            <a:endParaRPr sz="1800" dirty="0">
              <a:solidFill>
                <a:schemeClr val="dk2"/>
              </a:solidFill>
              <a:latin typeface="Lato"/>
              <a:ea typeface="Lato"/>
              <a:cs typeface="Lato"/>
              <a:sym typeface="Lato"/>
            </a:endParaRPr>
          </a:p>
        </p:txBody>
      </p:sp>
      <p:sp>
        <p:nvSpPr>
          <p:cNvPr id="300" name="Google Shape;300;p38">
            <a:extLst>
              <a:ext uri="{FF2B5EF4-FFF2-40B4-BE49-F238E27FC236}">
                <a16:creationId xmlns:a16="http://schemas.microsoft.com/office/drawing/2014/main" id="{76358868-F06C-9AC2-0EF8-83ADA30E6E0D}"/>
              </a:ext>
            </a:extLst>
          </p:cNvPr>
          <p:cNvSpPr/>
          <p:nvPr/>
        </p:nvSpPr>
        <p:spPr>
          <a:xfrm>
            <a:off x="2653473" y="1903475"/>
            <a:ext cx="346800" cy="307800"/>
          </a:xfrm>
          <a:prstGeom prst="mathMultiply">
            <a:avLst>
              <a:gd name="adj1" fmla="val 2352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Lato"/>
              <a:ea typeface="Lato"/>
              <a:cs typeface="Lato"/>
              <a:sym typeface="Lato"/>
            </a:endParaRPr>
          </a:p>
        </p:txBody>
      </p:sp>
      <p:sp>
        <p:nvSpPr>
          <p:cNvPr id="301" name="Google Shape;301;p38">
            <a:extLst>
              <a:ext uri="{FF2B5EF4-FFF2-40B4-BE49-F238E27FC236}">
                <a16:creationId xmlns:a16="http://schemas.microsoft.com/office/drawing/2014/main" id="{551BB1FB-2779-85FE-B178-6B3AC5B613E6}"/>
              </a:ext>
            </a:extLst>
          </p:cNvPr>
          <p:cNvSpPr/>
          <p:nvPr/>
        </p:nvSpPr>
        <p:spPr>
          <a:xfrm>
            <a:off x="3113093" y="2536630"/>
            <a:ext cx="346800" cy="307800"/>
          </a:xfrm>
          <a:prstGeom prst="mathMultiply">
            <a:avLst>
              <a:gd name="adj1" fmla="val 2352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endParaRPr sz="1800">
              <a:latin typeface="Lato"/>
              <a:ea typeface="Lato"/>
              <a:cs typeface="Lato"/>
              <a:sym typeface="Lato"/>
            </a:endParaRPr>
          </a:p>
        </p:txBody>
      </p:sp>
      <p:sp>
        <p:nvSpPr>
          <p:cNvPr id="2" name="Slide Number Placeholder 1">
            <a:extLst>
              <a:ext uri="{FF2B5EF4-FFF2-40B4-BE49-F238E27FC236}">
                <a16:creationId xmlns:a16="http://schemas.microsoft.com/office/drawing/2014/main" id="{2AFC3CB4-2768-2A2A-8B96-51A169C38696}"/>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3" name="Google Shape;70;p13">
            <a:extLst>
              <a:ext uri="{FF2B5EF4-FFF2-40B4-BE49-F238E27FC236}">
                <a16:creationId xmlns:a16="http://schemas.microsoft.com/office/drawing/2014/main" id="{223D6FE7-5B1D-C672-B80D-873F400BED27}"/>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4" name="Google Shape;85;p14">
            <a:extLst>
              <a:ext uri="{FF2B5EF4-FFF2-40B4-BE49-F238E27FC236}">
                <a16:creationId xmlns:a16="http://schemas.microsoft.com/office/drawing/2014/main" id="{7B4A4FCE-CE1B-D79B-63F2-D8AB4A5C2575}"/>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288852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P spid="298" grpId="0"/>
      <p:bldP spid="299" grpId="0"/>
      <p:bldP spid="300" grpId="0" animBg="1"/>
      <p:bldP spid="30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2062049" y="74847"/>
            <a:ext cx="6094815" cy="572700"/>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rPr>
              <a:t>Results:  Impact of K-Paths Derived Subgraphs in Supervised Settings</a:t>
            </a:r>
            <a:endParaRPr sz="1600" b="1" dirty="0">
              <a:latin typeface="Baskerville Old Face" panose="02020602080505020303" pitchFamily="18" charset="77"/>
            </a:endParaRPr>
          </a:p>
        </p:txBody>
      </p:sp>
      <p:pic>
        <p:nvPicPr>
          <p:cNvPr id="326" name="Google Shape;326;p41"/>
          <p:cNvPicPr preferRelativeResize="0"/>
          <p:nvPr/>
        </p:nvPicPr>
        <p:blipFill rotWithShape="1">
          <a:blip r:embed="rId3">
            <a:alphaModFix/>
          </a:blip>
          <a:srcRect r="16652"/>
          <a:stretch/>
        </p:blipFill>
        <p:spPr>
          <a:xfrm>
            <a:off x="2992582" y="1304715"/>
            <a:ext cx="3119858" cy="2374271"/>
          </a:xfrm>
          <a:prstGeom prst="rect">
            <a:avLst/>
          </a:prstGeom>
          <a:noFill/>
          <a:ln>
            <a:noFill/>
          </a:ln>
        </p:spPr>
      </p:pic>
      <p:pic>
        <p:nvPicPr>
          <p:cNvPr id="327" name="Google Shape;327;p41"/>
          <p:cNvPicPr preferRelativeResize="0"/>
          <p:nvPr/>
        </p:nvPicPr>
        <p:blipFill rotWithShape="1">
          <a:blip r:embed="rId4">
            <a:alphaModFix/>
          </a:blip>
          <a:srcRect r="16191"/>
          <a:stretch/>
        </p:blipFill>
        <p:spPr>
          <a:xfrm>
            <a:off x="35776" y="1313648"/>
            <a:ext cx="2956806" cy="2374271"/>
          </a:xfrm>
          <a:prstGeom prst="rect">
            <a:avLst/>
          </a:prstGeom>
          <a:noFill/>
          <a:ln>
            <a:noFill/>
          </a:ln>
        </p:spPr>
      </p:pic>
      <p:pic>
        <p:nvPicPr>
          <p:cNvPr id="328" name="Google Shape;328;p41"/>
          <p:cNvPicPr preferRelativeResize="0"/>
          <p:nvPr/>
        </p:nvPicPr>
        <p:blipFill rotWithShape="1">
          <a:blip r:embed="rId5">
            <a:alphaModFix/>
          </a:blip>
          <a:srcRect r="16513"/>
          <a:stretch/>
        </p:blipFill>
        <p:spPr>
          <a:xfrm>
            <a:off x="6070203" y="1313648"/>
            <a:ext cx="3073798" cy="2365337"/>
          </a:xfrm>
          <a:prstGeom prst="rect">
            <a:avLst/>
          </a:prstGeom>
          <a:noFill/>
          <a:ln>
            <a:noFill/>
          </a:ln>
        </p:spPr>
      </p:pic>
      <p:pic>
        <p:nvPicPr>
          <p:cNvPr id="329" name="Google Shape;329;p41"/>
          <p:cNvPicPr preferRelativeResize="0"/>
          <p:nvPr/>
        </p:nvPicPr>
        <p:blipFill rotWithShape="1">
          <a:blip r:embed="rId5">
            <a:alphaModFix/>
          </a:blip>
          <a:srcRect l="83370" t="42742" r="1074" b="46865"/>
          <a:stretch/>
        </p:blipFill>
        <p:spPr>
          <a:xfrm>
            <a:off x="8156864" y="985823"/>
            <a:ext cx="888357" cy="372269"/>
          </a:xfrm>
          <a:prstGeom prst="rect">
            <a:avLst/>
          </a:prstGeom>
          <a:noFill/>
          <a:ln>
            <a:noFill/>
          </a:ln>
        </p:spPr>
      </p:pic>
      <p:sp>
        <p:nvSpPr>
          <p:cNvPr id="332" name="Google Shape;332;p41"/>
          <p:cNvSpPr txBox="1"/>
          <p:nvPr/>
        </p:nvSpPr>
        <p:spPr>
          <a:xfrm>
            <a:off x="2597008" y="4298969"/>
            <a:ext cx="4656934" cy="369549"/>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r>
              <a:rPr lang="en" sz="1200" dirty="0">
                <a:solidFill>
                  <a:schemeClr val="dk1"/>
                </a:solidFill>
                <a:latin typeface="Lato"/>
                <a:ea typeface="Lato"/>
                <a:cs typeface="Lato"/>
                <a:sym typeface="Lato"/>
              </a:rPr>
              <a:t>By reducing the KG </a:t>
            </a:r>
            <a:r>
              <a:rPr lang="en" sz="1200" b="1" dirty="0">
                <a:solidFill>
                  <a:schemeClr val="dk1"/>
                </a:solidFill>
                <a:latin typeface="Lato"/>
                <a:ea typeface="Lato"/>
                <a:cs typeface="Lato"/>
                <a:sym typeface="Lato"/>
              </a:rPr>
              <a:t>by ~90%</a:t>
            </a:r>
            <a:r>
              <a:rPr lang="en" sz="1200" dirty="0">
                <a:solidFill>
                  <a:schemeClr val="dk1"/>
                </a:solidFill>
                <a:latin typeface="Lato"/>
                <a:ea typeface="Lato"/>
                <a:cs typeface="Lato"/>
                <a:sym typeface="Lato"/>
              </a:rPr>
              <a:t>, K-Paths improves training efficiency </a:t>
            </a:r>
            <a:endParaRPr sz="1200" dirty="0">
              <a:solidFill>
                <a:schemeClr val="dk1"/>
              </a:solidFill>
              <a:latin typeface="Lato"/>
              <a:ea typeface="Lato"/>
              <a:cs typeface="Lato"/>
              <a:sym typeface="Lato"/>
            </a:endParaRPr>
          </a:p>
        </p:txBody>
      </p:sp>
      <p:sp>
        <p:nvSpPr>
          <p:cNvPr id="2" name="TextBox 1">
            <a:extLst>
              <a:ext uri="{FF2B5EF4-FFF2-40B4-BE49-F238E27FC236}">
                <a16:creationId xmlns:a16="http://schemas.microsoft.com/office/drawing/2014/main" id="{52D5E5B5-67FB-0BB7-31E9-B62AAD82BA0D}"/>
              </a:ext>
            </a:extLst>
          </p:cNvPr>
          <p:cNvSpPr txBox="1"/>
          <p:nvPr/>
        </p:nvSpPr>
        <p:spPr>
          <a:xfrm>
            <a:off x="35776" y="4841421"/>
            <a:ext cx="3320489" cy="253916"/>
          </a:xfrm>
          <a:prstGeom prst="rect">
            <a:avLst/>
          </a:prstGeom>
          <a:noFill/>
        </p:spPr>
        <p:txBody>
          <a:bodyPr wrap="square" rtlCol="0">
            <a:spAutoFit/>
          </a:bodyPr>
          <a:lstStyle/>
          <a:p>
            <a:r>
              <a:rPr lang="en-US" sz="1050" dirty="0"/>
              <a:t>Evaluation metric: F1-score (higher is better)</a:t>
            </a:r>
          </a:p>
        </p:txBody>
      </p:sp>
      <p:sp>
        <p:nvSpPr>
          <p:cNvPr id="3" name="TextBox 2">
            <a:extLst>
              <a:ext uri="{FF2B5EF4-FFF2-40B4-BE49-F238E27FC236}">
                <a16:creationId xmlns:a16="http://schemas.microsoft.com/office/drawing/2014/main" id="{E639D70B-EB00-FAB0-C72A-97D3E3F3FD4D}"/>
              </a:ext>
            </a:extLst>
          </p:cNvPr>
          <p:cNvSpPr txBox="1"/>
          <p:nvPr/>
        </p:nvSpPr>
        <p:spPr>
          <a:xfrm>
            <a:off x="8015886" y="712914"/>
            <a:ext cx="1174173" cy="253916"/>
          </a:xfrm>
          <a:prstGeom prst="rect">
            <a:avLst/>
          </a:prstGeom>
          <a:noFill/>
        </p:spPr>
        <p:txBody>
          <a:bodyPr wrap="square" rtlCol="0">
            <a:spAutoFit/>
          </a:bodyPr>
          <a:lstStyle/>
          <a:p>
            <a:r>
              <a:rPr lang="en-US" sz="1050" dirty="0"/>
              <a:t>GNN methods</a:t>
            </a:r>
          </a:p>
        </p:txBody>
      </p:sp>
      <p:sp>
        <p:nvSpPr>
          <p:cNvPr id="11" name="TextBox 10">
            <a:extLst>
              <a:ext uri="{FF2B5EF4-FFF2-40B4-BE49-F238E27FC236}">
                <a16:creationId xmlns:a16="http://schemas.microsoft.com/office/drawing/2014/main" id="{D1D1540C-F154-8EC5-120B-B0F9F5AB69E7}"/>
              </a:ext>
            </a:extLst>
          </p:cNvPr>
          <p:cNvSpPr txBox="1"/>
          <p:nvPr/>
        </p:nvSpPr>
        <p:spPr>
          <a:xfrm>
            <a:off x="4552511" y="962788"/>
            <a:ext cx="2921838" cy="253916"/>
          </a:xfrm>
          <a:prstGeom prst="rect">
            <a:avLst/>
          </a:prstGeom>
          <a:solidFill>
            <a:schemeClr val="accent6">
              <a:lumMod val="20000"/>
              <a:lumOff val="80000"/>
            </a:schemeClr>
          </a:solidFill>
        </p:spPr>
        <p:txBody>
          <a:bodyPr wrap="square" rtlCol="0">
            <a:spAutoFit/>
          </a:bodyPr>
          <a:lstStyle/>
          <a:p>
            <a:pPr algn="ctr"/>
            <a:r>
              <a:rPr lang="en-US" sz="1050" dirty="0"/>
              <a:t>Drug-drug interaction prediction task</a:t>
            </a:r>
          </a:p>
        </p:txBody>
      </p:sp>
      <p:sp>
        <p:nvSpPr>
          <p:cNvPr id="12" name="TextBox 11">
            <a:extLst>
              <a:ext uri="{FF2B5EF4-FFF2-40B4-BE49-F238E27FC236}">
                <a16:creationId xmlns:a16="http://schemas.microsoft.com/office/drawing/2014/main" id="{3B7B90F5-FE88-B641-BA7F-22FAFE297B8E}"/>
              </a:ext>
            </a:extLst>
          </p:cNvPr>
          <p:cNvSpPr txBox="1"/>
          <p:nvPr/>
        </p:nvSpPr>
        <p:spPr>
          <a:xfrm>
            <a:off x="591650" y="990935"/>
            <a:ext cx="2160680" cy="253916"/>
          </a:xfrm>
          <a:prstGeom prst="rect">
            <a:avLst/>
          </a:prstGeom>
          <a:solidFill>
            <a:schemeClr val="accent1">
              <a:lumMod val="20000"/>
              <a:lumOff val="80000"/>
            </a:schemeClr>
          </a:solidFill>
        </p:spPr>
        <p:txBody>
          <a:bodyPr wrap="square" rtlCol="0">
            <a:spAutoFit/>
          </a:bodyPr>
          <a:lstStyle/>
          <a:p>
            <a:pPr algn="ctr"/>
            <a:r>
              <a:rPr lang="en-US" sz="1050" dirty="0"/>
              <a:t>Drug-disease prediction task</a:t>
            </a:r>
          </a:p>
        </p:txBody>
      </p:sp>
      <p:sp>
        <p:nvSpPr>
          <p:cNvPr id="4" name="Slide Number Placeholder 3">
            <a:extLst>
              <a:ext uri="{FF2B5EF4-FFF2-40B4-BE49-F238E27FC236}">
                <a16:creationId xmlns:a16="http://schemas.microsoft.com/office/drawing/2014/main" id="{82AD7121-558C-BAF4-F417-D5506642E04A}"/>
              </a:ext>
            </a:extLst>
          </p:cNvPr>
          <p:cNvSpPr>
            <a:spLocks noGrp="1"/>
          </p:cNvSpPr>
          <p:nvPr>
            <p:ph type="sldNum" idx="12"/>
          </p:nvPr>
        </p:nvSpPr>
        <p:spPr/>
        <p:txBody>
          <a:bodyPr/>
          <a:lstStyle/>
          <a:p>
            <a:fld id="{00000000-1234-1234-1234-123412341234}" type="slidenum">
              <a:rPr lang="en" smtClean="0"/>
              <a:pPr/>
              <a:t>19</a:t>
            </a:fld>
            <a:endParaRPr lang="en"/>
          </a:p>
        </p:txBody>
      </p:sp>
      <p:sp>
        <p:nvSpPr>
          <p:cNvPr id="5" name="TextBox 4">
            <a:extLst>
              <a:ext uri="{FF2B5EF4-FFF2-40B4-BE49-F238E27FC236}">
                <a16:creationId xmlns:a16="http://schemas.microsoft.com/office/drawing/2014/main" id="{F044E3F1-1E2B-72BE-94CE-FF4AB9093C8D}"/>
              </a:ext>
            </a:extLst>
          </p:cNvPr>
          <p:cNvSpPr txBox="1"/>
          <p:nvPr/>
        </p:nvSpPr>
        <p:spPr>
          <a:xfrm>
            <a:off x="320708" y="3696852"/>
            <a:ext cx="1288204" cy="415498"/>
          </a:xfrm>
          <a:prstGeom prst="rect">
            <a:avLst/>
          </a:prstGeom>
          <a:noFill/>
          <a:ln>
            <a:solidFill>
              <a:schemeClr val="tx1"/>
            </a:solidFill>
          </a:ln>
        </p:spPr>
        <p:txBody>
          <a:bodyPr wrap="square" rtlCol="0">
            <a:spAutoFit/>
          </a:bodyPr>
          <a:lstStyle/>
          <a:p>
            <a:pPr algn="ctr"/>
            <a:r>
              <a:rPr lang="en-US" sz="1050" dirty="0"/>
              <a:t>~1.7 million triplets</a:t>
            </a:r>
          </a:p>
        </p:txBody>
      </p:sp>
      <p:sp>
        <p:nvSpPr>
          <p:cNvPr id="7" name="TextBox 6">
            <a:extLst>
              <a:ext uri="{FF2B5EF4-FFF2-40B4-BE49-F238E27FC236}">
                <a16:creationId xmlns:a16="http://schemas.microsoft.com/office/drawing/2014/main" id="{A312CBCD-3E8B-BBF3-9F7D-DC6A95AAD30F}"/>
              </a:ext>
            </a:extLst>
          </p:cNvPr>
          <p:cNvSpPr txBox="1"/>
          <p:nvPr/>
        </p:nvSpPr>
        <p:spPr>
          <a:xfrm>
            <a:off x="1790753" y="3702057"/>
            <a:ext cx="1288204" cy="415498"/>
          </a:xfrm>
          <a:prstGeom prst="rect">
            <a:avLst/>
          </a:prstGeom>
          <a:noFill/>
          <a:ln w="19050">
            <a:solidFill>
              <a:srgbClr val="FF40FF"/>
            </a:solidFill>
          </a:ln>
        </p:spPr>
        <p:txBody>
          <a:bodyPr wrap="square" rtlCol="0">
            <a:spAutoFit/>
          </a:bodyPr>
          <a:lstStyle/>
          <a:p>
            <a:pPr algn="ctr"/>
            <a:r>
              <a:rPr lang="en-US" sz="1050" dirty="0"/>
              <a:t>~100 thousand triplets</a:t>
            </a:r>
          </a:p>
        </p:txBody>
      </p:sp>
      <p:sp>
        <p:nvSpPr>
          <p:cNvPr id="8" name="TextBox 7">
            <a:extLst>
              <a:ext uri="{FF2B5EF4-FFF2-40B4-BE49-F238E27FC236}">
                <a16:creationId xmlns:a16="http://schemas.microsoft.com/office/drawing/2014/main" id="{971E4DFA-E8D7-64E8-4005-C73AA7DBE32F}"/>
              </a:ext>
            </a:extLst>
          </p:cNvPr>
          <p:cNvSpPr txBox="1"/>
          <p:nvPr/>
        </p:nvSpPr>
        <p:spPr>
          <a:xfrm>
            <a:off x="4870911" y="3703578"/>
            <a:ext cx="1288204" cy="415498"/>
          </a:xfrm>
          <a:prstGeom prst="rect">
            <a:avLst/>
          </a:prstGeom>
          <a:noFill/>
          <a:ln w="19050">
            <a:solidFill>
              <a:srgbClr val="FF40FF"/>
            </a:solidFill>
          </a:ln>
        </p:spPr>
        <p:txBody>
          <a:bodyPr wrap="square" rtlCol="0">
            <a:spAutoFit/>
          </a:bodyPr>
          <a:lstStyle/>
          <a:p>
            <a:pPr algn="ctr"/>
            <a:r>
              <a:rPr lang="en-US" sz="1050" dirty="0"/>
              <a:t>~11 thousand triplets</a:t>
            </a:r>
          </a:p>
        </p:txBody>
      </p:sp>
      <p:sp>
        <p:nvSpPr>
          <p:cNvPr id="9" name="TextBox 8">
            <a:extLst>
              <a:ext uri="{FF2B5EF4-FFF2-40B4-BE49-F238E27FC236}">
                <a16:creationId xmlns:a16="http://schemas.microsoft.com/office/drawing/2014/main" id="{856640AD-F8C8-95E0-C368-75A4ECFD0811}"/>
              </a:ext>
            </a:extLst>
          </p:cNvPr>
          <p:cNvSpPr txBox="1"/>
          <p:nvPr/>
        </p:nvSpPr>
        <p:spPr>
          <a:xfrm>
            <a:off x="7730176" y="3691691"/>
            <a:ext cx="1288204" cy="415498"/>
          </a:xfrm>
          <a:prstGeom prst="rect">
            <a:avLst/>
          </a:prstGeom>
          <a:noFill/>
          <a:ln w="19050">
            <a:solidFill>
              <a:srgbClr val="FF40FF"/>
            </a:solidFill>
          </a:ln>
        </p:spPr>
        <p:txBody>
          <a:bodyPr wrap="square" rtlCol="0">
            <a:spAutoFit/>
          </a:bodyPr>
          <a:lstStyle/>
          <a:p>
            <a:pPr algn="ctr"/>
            <a:r>
              <a:rPr lang="en-US" sz="1050" dirty="0"/>
              <a:t>~200 thousand triplets</a:t>
            </a:r>
          </a:p>
        </p:txBody>
      </p:sp>
      <p:sp>
        <p:nvSpPr>
          <p:cNvPr id="10" name="TextBox 9">
            <a:extLst>
              <a:ext uri="{FF2B5EF4-FFF2-40B4-BE49-F238E27FC236}">
                <a16:creationId xmlns:a16="http://schemas.microsoft.com/office/drawing/2014/main" id="{BDF82DE1-F9C8-2CBC-2600-908CDED709F9}"/>
              </a:ext>
            </a:extLst>
          </p:cNvPr>
          <p:cNvSpPr txBox="1"/>
          <p:nvPr/>
        </p:nvSpPr>
        <p:spPr>
          <a:xfrm>
            <a:off x="3308753" y="3727587"/>
            <a:ext cx="1288204" cy="415498"/>
          </a:xfrm>
          <a:prstGeom prst="rect">
            <a:avLst/>
          </a:prstGeom>
          <a:noFill/>
          <a:ln>
            <a:solidFill>
              <a:schemeClr val="tx1"/>
            </a:solidFill>
          </a:ln>
        </p:spPr>
        <p:txBody>
          <a:bodyPr wrap="square" rtlCol="0">
            <a:spAutoFit/>
          </a:bodyPr>
          <a:lstStyle/>
          <a:p>
            <a:pPr algn="ctr"/>
            <a:r>
              <a:rPr lang="en-US" sz="1050" dirty="0"/>
              <a:t>~1.7 million triplets</a:t>
            </a:r>
          </a:p>
        </p:txBody>
      </p:sp>
      <p:sp>
        <p:nvSpPr>
          <p:cNvPr id="16" name="TextBox 15">
            <a:extLst>
              <a:ext uri="{FF2B5EF4-FFF2-40B4-BE49-F238E27FC236}">
                <a16:creationId xmlns:a16="http://schemas.microsoft.com/office/drawing/2014/main" id="{DABCF485-F0EE-8127-F0BE-E35931C4155D}"/>
              </a:ext>
            </a:extLst>
          </p:cNvPr>
          <p:cNvSpPr txBox="1"/>
          <p:nvPr/>
        </p:nvSpPr>
        <p:spPr>
          <a:xfrm>
            <a:off x="6383055" y="3696852"/>
            <a:ext cx="1288204" cy="415498"/>
          </a:xfrm>
          <a:prstGeom prst="rect">
            <a:avLst/>
          </a:prstGeom>
          <a:noFill/>
          <a:ln>
            <a:solidFill>
              <a:schemeClr val="tx1"/>
            </a:solidFill>
          </a:ln>
        </p:spPr>
        <p:txBody>
          <a:bodyPr wrap="square" rtlCol="0">
            <a:spAutoFit/>
          </a:bodyPr>
          <a:lstStyle/>
          <a:p>
            <a:pPr algn="ctr"/>
            <a:r>
              <a:rPr lang="en-US" sz="1050" dirty="0"/>
              <a:t>~1.7 million triplets</a:t>
            </a:r>
          </a:p>
        </p:txBody>
      </p:sp>
      <p:sp>
        <p:nvSpPr>
          <p:cNvPr id="17" name="TextBox 16">
            <a:extLst>
              <a:ext uri="{FF2B5EF4-FFF2-40B4-BE49-F238E27FC236}">
                <a16:creationId xmlns:a16="http://schemas.microsoft.com/office/drawing/2014/main" id="{5FAF8A92-86CD-BA96-1D5B-A36A052F5D71}"/>
              </a:ext>
            </a:extLst>
          </p:cNvPr>
          <p:cNvSpPr txBox="1"/>
          <p:nvPr/>
        </p:nvSpPr>
        <p:spPr>
          <a:xfrm>
            <a:off x="6562411" y="4847952"/>
            <a:ext cx="2335530" cy="253916"/>
          </a:xfrm>
          <a:prstGeom prst="rect">
            <a:avLst/>
          </a:prstGeom>
          <a:noFill/>
        </p:spPr>
        <p:txBody>
          <a:bodyPr wrap="square" rtlCol="0">
            <a:spAutoFit/>
          </a:bodyPr>
          <a:lstStyle/>
          <a:p>
            <a:r>
              <a:rPr lang="en-US" sz="1050" dirty="0"/>
              <a:t>Triplet =  (entity1, entity2, relation)</a:t>
            </a:r>
          </a:p>
        </p:txBody>
      </p:sp>
      <p:pic>
        <p:nvPicPr>
          <p:cNvPr id="6" name="Google Shape;70;p13">
            <a:extLst>
              <a:ext uri="{FF2B5EF4-FFF2-40B4-BE49-F238E27FC236}">
                <a16:creationId xmlns:a16="http://schemas.microsoft.com/office/drawing/2014/main" id="{359EA04B-C022-1698-D953-51999242D1BE}"/>
              </a:ext>
            </a:extLst>
          </p:cNvPr>
          <p:cNvPicPr preferRelativeResize="0"/>
          <p:nvPr/>
        </p:nvPicPr>
        <p:blipFill>
          <a:blip r:embed="rId6">
            <a:alphaModFix/>
          </a:blip>
          <a:stretch>
            <a:fillRect/>
          </a:stretch>
        </p:blipFill>
        <p:spPr>
          <a:xfrm>
            <a:off x="27525" y="15352"/>
            <a:ext cx="1644859" cy="469600"/>
          </a:xfrm>
          <a:prstGeom prst="rect">
            <a:avLst/>
          </a:prstGeom>
          <a:noFill/>
          <a:ln>
            <a:noFill/>
          </a:ln>
        </p:spPr>
      </p:pic>
      <p:pic>
        <p:nvPicPr>
          <p:cNvPr id="13" name="Google Shape;85;p14">
            <a:extLst>
              <a:ext uri="{FF2B5EF4-FFF2-40B4-BE49-F238E27FC236}">
                <a16:creationId xmlns:a16="http://schemas.microsoft.com/office/drawing/2014/main" id="{527EBB26-5060-7B1F-0581-D542E93FDD95}"/>
              </a:ext>
            </a:extLst>
          </p:cNvPr>
          <p:cNvPicPr preferRelativeResize="0"/>
          <p:nvPr/>
        </p:nvPicPr>
        <p:blipFill rotWithShape="1">
          <a:blip r:embed="rId7">
            <a:alphaModFix/>
          </a:blip>
          <a:srcRect/>
          <a:stretch/>
        </p:blipFill>
        <p:spPr>
          <a:xfrm>
            <a:off x="8472458" y="5"/>
            <a:ext cx="595342" cy="5936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 grpId="0"/>
      <p:bldP spid="11" grpId="0" animBg="1"/>
      <p:bldP spid="12" grpId="0" animBg="1"/>
      <p:bldP spid="5" grpId="0" animBg="1"/>
      <p:bldP spid="7" grpId="0" animBg="1"/>
      <p:bldP spid="8" grpId="0" animBg="1"/>
      <p:bldP spid="9" grpId="0" animBg="1"/>
      <p:bldP spid="10"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967E9D8-D9FF-9003-F68A-550D700ED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5" y="1525444"/>
            <a:ext cx="4267083" cy="16767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4CEA14-CEFB-5767-9EE3-CAF8728BB5EB}"/>
              </a:ext>
            </a:extLst>
          </p:cNvPr>
          <p:cNvSpPr txBox="1">
            <a:spLocks/>
          </p:cNvSpPr>
          <p:nvPr/>
        </p:nvSpPr>
        <p:spPr>
          <a:xfrm>
            <a:off x="27525" y="3318436"/>
            <a:ext cx="3990803" cy="372720"/>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Lato" panose="020F0502020204030203" pitchFamily="34" charset="0"/>
                <a:ea typeface="Lato" panose="020F0502020204030203" pitchFamily="34" charset="0"/>
                <a:cs typeface="Lato" panose="020F0502020204030203" pitchFamily="34" charset="0"/>
              </a:rPr>
              <a:t>Drug development is time-intensive and costly</a:t>
            </a:r>
          </a:p>
        </p:txBody>
      </p:sp>
      <p:pic>
        <p:nvPicPr>
          <p:cNvPr id="4" name="Google Shape;59;p13">
            <a:extLst>
              <a:ext uri="{FF2B5EF4-FFF2-40B4-BE49-F238E27FC236}">
                <a16:creationId xmlns:a16="http://schemas.microsoft.com/office/drawing/2014/main" id="{43102285-BAB2-AF56-3167-E63B8E590093}"/>
              </a:ext>
            </a:extLst>
          </p:cNvPr>
          <p:cNvPicPr preferRelativeResize="0"/>
          <p:nvPr/>
        </p:nvPicPr>
        <p:blipFill>
          <a:blip r:embed="rId4">
            <a:alphaModFix/>
          </a:blip>
          <a:stretch>
            <a:fillRect/>
          </a:stretch>
        </p:blipFill>
        <p:spPr>
          <a:xfrm>
            <a:off x="4518197" y="924965"/>
            <a:ext cx="4549603" cy="3067511"/>
          </a:xfrm>
          <a:prstGeom prst="rect">
            <a:avLst/>
          </a:prstGeom>
          <a:noFill/>
          <a:ln>
            <a:noFill/>
          </a:ln>
        </p:spPr>
      </p:pic>
      <p:sp>
        <p:nvSpPr>
          <p:cNvPr id="6" name="TextBox 5">
            <a:extLst>
              <a:ext uri="{FF2B5EF4-FFF2-40B4-BE49-F238E27FC236}">
                <a16:creationId xmlns:a16="http://schemas.microsoft.com/office/drawing/2014/main" id="{66797862-EFD0-864E-D46F-7CF7144CD4A1}"/>
              </a:ext>
            </a:extLst>
          </p:cNvPr>
          <p:cNvSpPr txBox="1"/>
          <p:nvPr/>
        </p:nvSpPr>
        <p:spPr>
          <a:xfrm>
            <a:off x="4119479" y="4104568"/>
            <a:ext cx="5123518" cy="523220"/>
          </a:xfrm>
          <a:prstGeom prst="rect">
            <a:avLst/>
          </a:prstGeom>
          <a:noFill/>
        </p:spPr>
        <p:txBody>
          <a:bodyPr wrap="none" rtlCol="0">
            <a:spAutoFit/>
          </a:bodyPr>
          <a:lstStyle/>
          <a:p>
            <a:r>
              <a:rPr lang="en-US" dirty="0">
                <a:solidFill>
                  <a:schemeClr val="dk1"/>
                </a:solidFill>
                <a:latin typeface="Lato" panose="020F0502020204030203" pitchFamily="34" charset="0"/>
                <a:ea typeface="Lato" panose="020F0502020204030203" pitchFamily="34" charset="0"/>
                <a:cs typeface="Lato" panose="020F0502020204030203" pitchFamily="34" charset="0"/>
                <a:sym typeface="Titillium Web"/>
              </a:rPr>
              <a:t>Knowledge graphs (KGs) are valuable for drug discovery tasks, </a:t>
            </a:r>
          </a:p>
          <a:p>
            <a:r>
              <a:rPr lang="en-US" dirty="0">
                <a:solidFill>
                  <a:schemeClr val="dk1"/>
                </a:solidFill>
                <a:latin typeface="Lato" panose="020F0502020204030203" pitchFamily="34" charset="0"/>
                <a:ea typeface="Lato" panose="020F0502020204030203" pitchFamily="34" charset="0"/>
                <a:cs typeface="Lato" panose="020F0502020204030203" pitchFamily="34" charset="0"/>
                <a:sym typeface="Titillium Web"/>
              </a:rPr>
              <a:t>but they are large and expensive to reason over</a:t>
            </a:r>
            <a:endParaRPr lang="en-US" dirty="0">
              <a:latin typeface="Lato" panose="020F0502020204030203" pitchFamily="34" charset="0"/>
              <a:ea typeface="Lato" panose="020F0502020204030203" pitchFamily="34" charset="0"/>
              <a:cs typeface="Lato" panose="020F0502020204030203" pitchFamily="34" charset="0"/>
              <a:sym typeface="Titillium Web"/>
            </a:endParaRPr>
          </a:p>
        </p:txBody>
      </p:sp>
      <p:sp>
        <p:nvSpPr>
          <p:cNvPr id="7" name="Google Shape;55;p13">
            <a:extLst>
              <a:ext uri="{FF2B5EF4-FFF2-40B4-BE49-F238E27FC236}">
                <a16:creationId xmlns:a16="http://schemas.microsoft.com/office/drawing/2014/main" id="{AE6AAF99-D6E2-BF10-29F4-BB3C70A14C05}"/>
              </a:ext>
            </a:extLst>
          </p:cNvPr>
          <p:cNvSpPr txBox="1"/>
          <p:nvPr/>
        </p:nvSpPr>
        <p:spPr>
          <a:xfrm>
            <a:off x="1672384" y="81664"/>
            <a:ext cx="6781455" cy="469599"/>
          </a:xfrm>
          <a:prstGeom prst="rect">
            <a:avLst/>
          </a:prstGeom>
          <a:noFill/>
          <a:ln>
            <a:noFill/>
          </a:ln>
        </p:spPr>
        <p:txBody>
          <a:bodyPr spcFirstLastPara="1" wrap="square" lIns="91425" tIns="91425" rIns="91425" bIns="91425" anchor="t" anchorCtr="0">
            <a:noAutofit/>
          </a:bodyPr>
          <a:lstStyle/>
          <a:p>
            <a:pPr algn="ctr"/>
            <a:r>
              <a:rPr lang="en-US" sz="1500" b="1" dirty="0">
                <a:latin typeface="Baskerville Old Face" panose="02020602080505020303" pitchFamily="18" charset="77"/>
              </a:rPr>
              <a:t>Uncovering New Drug Uses or Risks is like Finding Needles in a Haystack</a:t>
            </a:r>
            <a:endParaRPr lang="en-US" sz="1500" dirty="0">
              <a:latin typeface="Baskerville Old Face" panose="02020602080505020303" pitchFamily="18" charset="77"/>
            </a:endParaRPr>
          </a:p>
        </p:txBody>
      </p:sp>
      <p:pic>
        <p:nvPicPr>
          <p:cNvPr id="8" name="Google Shape;70;p13">
            <a:extLst>
              <a:ext uri="{FF2B5EF4-FFF2-40B4-BE49-F238E27FC236}">
                <a16:creationId xmlns:a16="http://schemas.microsoft.com/office/drawing/2014/main" id="{D53A80CC-DC73-78E4-C756-350CFCF1770C}"/>
              </a:ext>
            </a:extLst>
          </p:cNvPr>
          <p:cNvPicPr preferRelativeResize="0"/>
          <p:nvPr/>
        </p:nvPicPr>
        <p:blipFill>
          <a:blip r:embed="rId5">
            <a:alphaModFix/>
          </a:blip>
          <a:stretch>
            <a:fillRect/>
          </a:stretch>
        </p:blipFill>
        <p:spPr>
          <a:xfrm>
            <a:off x="27525" y="15352"/>
            <a:ext cx="1644859" cy="469600"/>
          </a:xfrm>
          <a:prstGeom prst="rect">
            <a:avLst/>
          </a:prstGeom>
          <a:noFill/>
          <a:ln>
            <a:noFill/>
          </a:ln>
        </p:spPr>
      </p:pic>
      <p:pic>
        <p:nvPicPr>
          <p:cNvPr id="9" name="Google Shape;71;p13">
            <a:extLst>
              <a:ext uri="{FF2B5EF4-FFF2-40B4-BE49-F238E27FC236}">
                <a16:creationId xmlns:a16="http://schemas.microsoft.com/office/drawing/2014/main" id="{D456DD59-09CB-6ECB-FBA8-98AA3883FE3D}"/>
              </a:ext>
            </a:extLst>
          </p:cNvPr>
          <p:cNvPicPr preferRelativeResize="0"/>
          <p:nvPr/>
        </p:nvPicPr>
        <p:blipFill rotWithShape="1">
          <a:blip r:embed="rId6">
            <a:alphaModFix/>
          </a:blip>
          <a:srcRect/>
          <a:stretch/>
        </p:blipFill>
        <p:spPr>
          <a:xfrm>
            <a:off x="8346095" y="4"/>
            <a:ext cx="742025" cy="742075"/>
          </a:xfrm>
          <a:prstGeom prst="rect">
            <a:avLst/>
          </a:prstGeom>
          <a:noFill/>
          <a:ln>
            <a:noFill/>
          </a:ln>
        </p:spPr>
      </p:pic>
    </p:spTree>
    <p:extLst>
      <p:ext uri="{BB962C8B-B14F-4D97-AF65-F5344CB8AC3E}">
        <p14:creationId xmlns:p14="http://schemas.microsoft.com/office/powerpoint/2010/main" val="32237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5DCFFC7C-D313-099C-0E4E-6F20B9054166}"/>
            </a:ext>
          </a:extLst>
        </p:cNvPr>
        <p:cNvGrpSpPr/>
        <p:nvPr/>
      </p:nvGrpSpPr>
      <p:grpSpPr>
        <a:xfrm>
          <a:off x="0" y="0"/>
          <a:ext cx="0" cy="0"/>
          <a:chOff x="0" y="0"/>
          <a:chExt cx="0" cy="0"/>
        </a:xfrm>
      </p:grpSpPr>
      <p:sp>
        <p:nvSpPr>
          <p:cNvPr id="248" name="Google Shape;248;p36">
            <a:extLst>
              <a:ext uri="{FF2B5EF4-FFF2-40B4-BE49-F238E27FC236}">
                <a16:creationId xmlns:a16="http://schemas.microsoft.com/office/drawing/2014/main" id="{0617F275-DCC9-027F-6FDA-374024D24D4D}"/>
              </a:ext>
            </a:extLst>
          </p:cNvPr>
          <p:cNvSpPr txBox="1">
            <a:spLocks noGrp="1"/>
          </p:cNvSpPr>
          <p:nvPr>
            <p:ph type="title"/>
          </p:nvPr>
        </p:nvSpPr>
        <p:spPr>
          <a:xfrm>
            <a:off x="47564" y="25969"/>
            <a:ext cx="8520600" cy="572700"/>
          </a:xfrm>
          <a:prstGeom prst="rect">
            <a:avLst/>
          </a:prstGeom>
        </p:spPr>
        <p:txBody>
          <a:bodyPr spcFirstLastPara="1" vert="horz" wrap="square" lIns="91425" tIns="91425" rIns="91425" bIns="91425" rtlCol="0" anchor="t" anchorCtr="0">
            <a:normAutofit/>
          </a:bodyPr>
          <a:lstStyle/>
          <a:p>
            <a:pPr algn="ctr"/>
            <a:r>
              <a:rPr lang="en-US" sz="1800" b="1" dirty="0">
                <a:latin typeface="Baskerville Old Face" panose="02020602080505020303" pitchFamily="18" charset="77"/>
              </a:rPr>
              <a:t>Broader Benefits and Use Cases</a:t>
            </a:r>
          </a:p>
        </p:txBody>
      </p:sp>
      <p:sp>
        <p:nvSpPr>
          <p:cNvPr id="249" name="Google Shape;249;p36">
            <a:extLst>
              <a:ext uri="{FF2B5EF4-FFF2-40B4-BE49-F238E27FC236}">
                <a16:creationId xmlns:a16="http://schemas.microsoft.com/office/drawing/2014/main" id="{562CC3DD-6D4A-A95F-35A6-5B8ED8137C83}"/>
              </a:ext>
            </a:extLst>
          </p:cNvPr>
          <p:cNvSpPr txBox="1">
            <a:spLocks noGrp="1"/>
          </p:cNvSpPr>
          <p:nvPr>
            <p:ph type="body" idx="1"/>
          </p:nvPr>
        </p:nvSpPr>
        <p:spPr>
          <a:xfrm>
            <a:off x="124664" y="553022"/>
            <a:ext cx="8971772" cy="709200"/>
          </a:xfrm>
          <a:prstGeom prst="rect">
            <a:avLst/>
          </a:prstGeom>
        </p:spPr>
        <p:txBody>
          <a:bodyPr spcFirstLastPara="1" vert="horz" wrap="square" lIns="91425" tIns="91425" rIns="91425" bIns="91425" rtlCol="0" anchor="t" anchorCtr="0">
            <a:noAutofit/>
          </a:bodyPr>
          <a:lstStyle/>
          <a:p>
            <a:pPr indent="-330192">
              <a:spcBef>
                <a:spcPts val="1000"/>
              </a:spcBef>
              <a:buClr>
                <a:schemeClr val="dk1"/>
              </a:buClr>
              <a:buSzPts val="1600"/>
            </a:pPr>
            <a:r>
              <a:rPr lang="en-US" sz="1500" dirty="0">
                <a:solidFill>
                  <a:schemeClr val="dk1"/>
                </a:solidFill>
                <a:latin typeface="Lato" panose="020F0502020204030203" pitchFamily="34" charset="0"/>
                <a:ea typeface="Lato" panose="020F0502020204030203" pitchFamily="34" charset="0"/>
                <a:cs typeface="Lato" panose="020F0502020204030203" pitchFamily="34" charset="0"/>
              </a:rPr>
              <a:t>Explainable Drug Repurposing and Drug Safety alerts.</a:t>
            </a:r>
          </a:p>
        </p:txBody>
      </p:sp>
      <p:sp>
        <p:nvSpPr>
          <p:cNvPr id="250" name="Google Shape;250;p36">
            <a:extLst>
              <a:ext uri="{FF2B5EF4-FFF2-40B4-BE49-F238E27FC236}">
                <a16:creationId xmlns:a16="http://schemas.microsoft.com/office/drawing/2014/main" id="{E84664E9-1FC9-D75C-B1B7-F44B93869DB4}"/>
              </a:ext>
            </a:extLst>
          </p:cNvPr>
          <p:cNvSpPr txBox="1">
            <a:spLocks noGrp="1"/>
          </p:cNvSpPr>
          <p:nvPr>
            <p:ph type="body" idx="1"/>
          </p:nvPr>
        </p:nvSpPr>
        <p:spPr>
          <a:xfrm>
            <a:off x="124664" y="1215942"/>
            <a:ext cx="8971772" cy="709200"/>
          </a:xfrm>
          <a:prstGeom prst="rect">
            <a:avLst/>
          </a:prstGeom>
        </p:spPr>
        <p:txBody>
          <a:bodyPr spcFirstLastPara="1" vert="horz" wrap="square" lIns="91425" tIns="91425" rIns="91425" bIns="91425" rtlCol="0" anchor="t" anchorCtr="0">
            <a:noAutofit/>
          </a:bodyPr>
          <a:lstStyle/>
          <a:p>
            <a:pPr indent="-330192">
              <a:spcBef>
                <a:spcPts val="1000"/>
              </a:spcBef>
              <a:buClr>
                <a:schemeClr val="dk1"/>
              </a:buClr>
              <a:buSzPts val="1600"/>
            </a:pPr>
            <a:r>
              <a:rPr lang="en-US" sz="1500" dirty="0">
                <a:solidFill>
                  <a:schemeClr val="dk1"/>
                </a:solidFill>
                <a:latin typeface="Lato" panose="020F0502020204030203" pitchFamily="34" charset="0"/>
                <a:ea typeface="Lato" panose="020F0502020204030203" pitchFamily="34" charset="0"/>
                <a:cs typeface="Lato" panose="020F0502020204030203" pitchFamily="34" charset="0"/>
              </a:rPr>
              <a:t>Precision Medicine- Tailor drug recommendations to individuals based on their genetic profiles</a:t>
            </a:r>
          </a:p>
        </p:txBody>
      </p:sp>
      <p:sp>
        <p:nvSpPr>
          <p:cNvPr id="251" name="Google Shape;251;p36">
            <a:extLst>
              <a:ext uri="{FF2B5EF4-FFF2-40B4-BE49-F238E27FC236}">
                <a16:creationId xmlns:a16="http://schemas.microsoft.com/office/drawing/2014/main" id="{45796424-8A0A-F31D-E15E-10AA58309D2A}"/>
              </a:ext>
            </a:extLst>
          </p:cNvPr>
          <p:cNvSpPr txBox="1">
            <a:spLocks noGrp="1"/>
          </p:cNvSpPr>
          <p:nvPr>
            <p:ph type="body" idx="1"/>
          </p:nvPr>
        </p:nvSpPr>
        <p:spPr>
          <a:xfrm>
            <a:off x="124664" y="1958456"/>
            <a:ext cx="8520600" cy="459636"/>
          </a:xfrm>
          <a:prstGeom prst="rect">
            <a:avLst/>
          </a:prstGeom>
        </p:spPr>
        <p:txBody>
          <a:bodyPr spcFirstLastPara="1" vert="horz" wrap="square" lIns="91425" tIns="91425" rIns="91425" bIns="91425" rtlCol="0" anchor="t" anchorCtr="0">
            <a:noAutofit/>
          </a:bodyPr>
          <a:lstStyle/>
          <a:p>
            <a:pPr indent="-330192">
              <a:buClr>
                <a:schemeClr val="dk1"/>
              </a:buClr>
              <a:buSzPts val="1600"/>
            </a:pP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Clinical Decision Support –Provide clinicians with explain</a:t>
            </a:r>
            <a:r>
              <a:rPr lang="en-US" sz="1500" dirty="0">
                <a:solidFill>
                  <a:schemeClr val="dk1"/>
                </a:solidFill>
                <a:latin typeface="Lato" panose="020F0502020204030203" pitchFamily="34" charset="0"/>
                <a:ea typeface="Lato" panose="020F0502020204030203" pitchFamily="34" charset="0"/>
                <a:cs typeface="Lato" panose="020F0502020204030203" pitchFamily="34" charset="0"/>
              </a:rPr>
              <a:t>a</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ble recommendations off the shelf.</a:t>
            </a: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252" name="Google Shape;252;p36">
            <a:extLst>
              <a:ext uri="{FF2B5EF4-FFF2-40B4-BE49-F238E27FC236}">
                <a16:creationId xmlns:a16="http://schemas.microsoft.com/office/drawing/2014/main" id="{5332350B-8DC8-D089-4D45-64693A12A041}"/>
              </a:ext>
            </a:extLst>
          </p:cNvPr>
          <p:cNvSpPr txBox="1">
            <a:spLocks noGrp="1"/>
          </p:cNvSpPr>
          <p:nvPr>
            <p:ph type="body" idx="1"/>
          </p:nvPr>
        </p:nvSpPr>
        <p:spPr>
          <a:xfrm>
            <a:off x="124664" y="2689823"/>
            <a:ext cx="8648700" cy="548403"/>
          </a:xfrm>
          <a:prstGeom prst="rect">
            <a:avLst/>
          </a:prstGeom>
        </p:spPr>
        <p:txBody>
          <a:bodyPr spcFirstLastPara="1" vert="horz" wrap="square" lIns="91425" tIns="91425" rIns="91425" bIns="91425" rtlCol="0" anchor="t" anchorCtr="0">
            <a:normAutofit/>
          </a:bodyPr>
          <a:lstStyle/>
          <a:p>
            <a:pPr indent="-330192">
              <a:buClr>
                <a:schemeClr val="dk1"/>
              </a:buClr>
              <a:buSzPts val="1600"/>
            </a:pPr>
            <a:r>
              <a:rPr lang="en-US" sz="1500" dirty="0">
                <a:solidFill>
                  <a:schemeClr val="dk1"/>
                </a:solidFill>
                <a:latin typeface="Lato" panose="020F0502020204030203" pitchFamily="34" charset="0"/>
                <a:ea typeface="Lato" panose="020F0502020204030203" pitchFamily="34" charset="0"/>
                <a:cs typeface="Lato" panose="020F0502020204030203" pitchFamily="34" charset="0"/>
              </a:rPr>
              <a:t>Cost Effective Validation Analysis</a:t>
            </a:r>
          </a:p>
          <a:p>
            <a:pPr indent="-330192">
              <a:buClr>
                <a:schemeClr val="dk1"/>
              </a:buClr>
              <a:buSzPts val="1600"/>
            </a:pP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C8144E1C-65D4-381D-7D51-3D706930855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Google Shape;70;p13">
            <a:extLst>
              <a:ext uri="{FF2B5EF4-FFF2-40B4-BE49-F238E27FC236}">
                <a16:creationId xmlns:a16="http://schemas.microsoft.com/office/drawing/2014/main" id="{108D5959-0D1D-35A0-FA53-F0098B0F39A6}"/>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7" name="Google Shape;85;p14">
            <a:extLst>
              <a:ext uri="{FF2B5EF4-FFF2-40B4-BE49-F238E27FC236}">
                <a16:creationId xmlns:a16="http://schemas.microsoft.com/office/drawing/2014/main" id="{48E2A9B0-C63D-ADB4-FFAC-403B2C559ACC}"/>
              </a:ext>
            </a:extLst>
          </p:cNvPr>
          <p:cNvPicPr preferRelativeResize="0"/>
          <p:nvPr/>
        </p:nvPicPr>
        <p:blipFill rotWithShape="1">
          <a:blip r:embed="rId4">
            <a:alphaModFix/>
          </a:blip>
          <a:srcRect/>
          <a:stretch/>
        </p:blipFill>
        <p:spPr>
          <a:xfrm>
            <a:off x="8472458" y="5"/>
            <a:ext cx="595342" cy="593698"/>
          </a:xfrm>
          <a:prstGeom prst="rect">
            <a:avLst/>
          </a:prstGeom>
          <a:noFill/>
          <a:ln>
            <a:noFill/>
          </a:ln>
        </p:spPr>
      </p:pic>
    </p:spTree>
    <p:extLst>
      <p:ext uri="{BB962C8B-B14F-4D97-AF65-F5344CB8AC3E}">
        <p14:creationId xmlns:p14="http://schemas.microsoft.com/office/powerpoint/2010/main" val="15178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build="p"/>
      <p:bldP spid="250" grpId="0" build="p"/>
      <p:bldP spid="251" grpId="0" build="p"/>
      <p:bldP spid="25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47564" y="25969"/>
            <a:ext cx="8520600" cy="572700"/>
          </a:xfrm>
          <a:prstGeom prst="rect">
            <a:avLst/>
          </a:prstGeom>
        </p:spPr>
        <p:txBody>
          <a:bodyPr spcFirstLastPara="1" vert="horz" wrap="square" lIns="91425" tIns="91425" rIns="91425" bIns="91425" rtlCol="0" anchor="t" anchorCtr="0">
            <a:normAutofit/>
          </a:bodyPr>
          <a:lstStyle/>
          <a:p>
            <a:pPr algn="ctr"/>
            <a:r>
              <a:rPr lang="en-US" sz="1800" b="1" dirty="0">
                <a:latin typeface="Baskerville Old Face" panose="02020602080505020303" pitchFamily="18" charset="77"/>
              </a:rPr>
              <a:t>Conclusion</a:t>
            </a:r>
          </a:p>
        </p:txBody>
      </p:sp>
      <p:sp>
        <p:nvSpPr>
          <p:cNvPr id="249" name="Google Shape;249;p36"/>
          <p:cNvSpPr txBox="1">
            <a:spLocks noGrp="1"/>
          </p:cNvSpPr>
          <p:nvPr>
            <p:ph type="body" idx="1"/>
          </p:nvPr>
        </p:nvSpPr>
        <p:spPr>
          <a:xfrm>
            <a:off x="124664" y="553022"/>
            <a:ext cx="8971772" cy="709200"/>
          </a:xfrm>
          <a:prstGeom prst="rect">
            <a:avLst/>
          </a:prstGeom>
        </p:spPr>
        <p:txBody>
          <a:bodyPr spcFirstLastPara="1" vert="horz" wrap="square" lIns="91425" tIns="91425" rIns="91425" bIns="91425" rtlCol="0" anchor="t" anchorCtr="0">
            <a:noAutofit/>
          </a:bodyPr>
          <a:lstStyle/>
          <a:p>
            <a:pPr indent="-330192">
              <a:spcBef>
                <a:spcPts val="1000"/>
              </a:spcBef>
              <a:buClr>
                <a:schemeClr val="dk1"/>
              </a:buClr>
              <a:buSzPts val="1600"/>
            </a:pP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K-Paths is a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rPr>
              <a:t>novel path retrieval framework </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that extracts relevant and diverse reasoning paths from large biomedical </a:t>
            </a:r>
            <a:r>
              <a:rPr lang="en" sz="1500" dirty="0" err="1">
                <a:solidFill>
                  <a:schemeClr val="dk1"/>
                </a:solidFill>
                <a:latin typeface="Lato" panose="020F0502020204030203" pitchFamily="34" charset="0"/>
                <a:ea typeface="Lato" panose="020F0502020204030203" pitchFamily="34" charset="0"/>
                <a:cs typeface="Lato" panose="020F0502020204030203" pitchFamily="34" charset="0"/>
              </a:rPr>
              <a:t>KGs.</a:t>
            </a: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a:p>
            <a:pPr marL="0" indent="0">
              <a:spcBef>
                <a:spcPts val="1000"/>
              </a:spcBef>
              <a:spcAft>
                <a:spcPts val="1000"/>
              </a:spcAft>
              <a:buNone/>
            </a:pP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250" name="Google Shape;250;p36"/>
          <p:cNvSpPr txBox="1">
            <a:spLocks noGrp="1"/>
          </p:cNvSpPr>
          <p:nvPr>
            <p:ph type="body" idx="1"/>
          </p:nvPr>
        </p:nvSpPr>
        <p:spPr>
          <a:xfrm>
            <a:off x="124664" y="1314460"/>
            <a:ext cx="8971772" cy="709200"/>
          </a:xfrm>
          <a:prstGeom prst="rect">
            <a:avLst/>
          </a:prstGeom>
        </p:spPr>
        <p:txBody>
          <a:bodyPr spcFirstLastPara="1" vert="horz" wrap="square" lIns="91425" tIns="91425" rIns="91425" bIns="91425" rtlCol="0" anchor="t" anchorCtr="0">
            <a:noAutofit/>
          </a:bodyPr>
          <a:lstStyle/>
          <a:p>
            <a:pPr indent="-330192">
              <a:spcBef>
                <a:spcPts val="1000"/>
              </a:spcBef>
              <a:spcAft>
                <a:spcPts val="1000"/>
              </a:spcAft>
              <a:buClr>
                <a:schemeClr val="dk1"/>
              </a:buClr>
              <a:buSzPts val="1600"/>
            </a:pP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K-Paths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rPr>
              <a:t>enables LLMs to effectively reason</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 about and predict unobserved interactions between emerging drugs and diseases.</a:t>
            </a: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251" name="Google Shape;251;p36"/>
          <p:cNvSpPr txBox="1">
            <a:spLocks noGrp="1"/>
          </p:cNvSpPr>
          <p:nvPr>
            <p:ph type="body" idx="1"/>
          </p:nvPr>
        </p:nvSpPr>
        <p:spPr>
          <a:xfrm>
            <a:off x="128100" y="2177873"/>
            <a:ext cx="8520600" cy="459636"/>
          </a:xfrm>
          <a:prstGeom prst="rect">
            <a:avLst/>
          </a:prstGeom>
        </p:spPr>
        <p:txBody>
          <a:bodyPr spcFirstLastPara="1" vert="horz" wrap="square" lIns="91425" tIns="91425" rIns="91425" bIns="91425" rtlCol="0" anchor="t" anchorCtr="0">
            <a:noAutofit/>
          </a:bodyPr>
          <a:lstStyle/>
          <a:p>
            <a:pPr indent="-330192">
              <a:buClr>
                <a:schemeClr val="dk1"/>
              </a:buClr>
              <a:buSzPts val="1600"/>
            </a:pP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K-Paths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rPr>
              <a:t>significantly reduce the computational burden </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of training GNNs on large-scale </a:t>
            </a:r>
            <a:r>
              <a:rPr lang="en" sz="1500" dirty="0" err="1">
                <a:solidFill>
                  <a:schemeClr val="dk1"/>
                </a:solidFill>
                <a:latin typeface="Lato" panose="020F0502020204030203" pitchFamily="34" charset="0"/>
                <a:ea typeface="Lato" panose="020F0502020204030203" pitchFamily="34" charset="0"/>
                <a:cs typeface="Lato" panose="020F0502020204030203" pitchFamily="34" charset="0"/>
              </a:rPr>
              <a:t>KGs.</a:t>
            </a: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252" name="Google Shape;252;p36"/>
          <p:cNvSpPr txBox="1">
            <a:spLocks noGrp="1"/>
          </p:cNvSpPr>
          <p:nvPr>
            <p:ph type="body" idx="1"/>
          </p:nvPr>
        </p:nvSpPr>
        <p:spPr>
          <a:xfrm>
            <a:off x="124664" y="2689823"/>
            <a:ext cx="8648700" cy="548403"/>
          </a:xfrm>
          <a:prstGeom prst="rect">
            <a:avLst/>
          </a:prstGeom>
        </p:spPr>
        <p:txBody>
          <a:bodyPr spcFirstLastPara="1" vert="horz" wrap="square" lIns="91425" tIns="91425" rIns="91425" bIns="91425" rtlCol="0" anchor="t" anchorCtr="0">
            <a:normAutofit/>
          </a:bodyPr>
          <a:lstStyle/>
          <a:p>
            <a:pPr indent="-330192">
              <a:buClr>
                <a:schemeClr val="dk1"/>
              </a:buClr>
              <a:buSzPts val="1600"/>
            </a:pP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K-Paths </a:t>
            </a:r>
            <a:r>
              <a:rPr lang="en" sz="1500" b="1" dirty="0">
                <a:solidFill>
                  <a:schemeClr val="dk1"/>
                </a:solidFill>
                <a:latin typeface="Lato" panose="020F0502020204030203" pitchFamily="34" charset="0"/>
                <a:ea typeface="Lato" panose="020F0502020204030203" pitchFamily="34" charset="0"/>
                <a:cs typeface="Lato" panose="020F0502020204030203" pitchFamily="34" charset="0"/>
              </a:rPr>
              <a:t>provides valuable insights into biomedical interactions </a:t>
            </a:r>
            <a:r>
              <a:rPr lang="en" sz="1500" dirty="0">
                <a:solidFill>
                  <a:schemeClr val="dk1"/>
                </a:solidFill>
                <a:latin typeface="Lato" panose="020F0502020204030203" pitchFamily="34" charset="0"/>
                <a:ea typeface="Lato" panose="020F0502020204030203" pitchFamily="34" charset="0"/>
                <a:cs typeface="Lato" panose="020F0502020204030203" pitchFamily="34" charset="0"/>
              </a:rPr>
              <a:t>by enhancing explainability.</a:t>
            </a:r>
            <a:endParaRPr sz="15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71BC07A-805C-23D3-977D-DC90BCBF2567}"/>
              </a:ext>
            </a:extLst>
          </p:cNvPr>
          <p:cNvSpPr txBox="1"/>
          <p:nvPr/>
        </p:nvSpPr>
        <p:spPr>
          <a:xfrm>
            <a:off x="1005317" y="3391650"/>
            <a:ext cx="820882" cy="253916"/>
          </a:xfrm>
          <a:prstGeom prst="rect">
            <a:avLst/>
          </a:prstGeom>
          <a:noFill/>
        </p:spPr>
        <p:txBody>
          <a:bodyPr wrap="square" rtlCol="0">
            <a:spAutoFit/>
          </a:bodyPr>
          <a:lstStyle/>
          <a:p>
            <a:r>
              <a:rPr lang="en-US" sz="1050" b="1" dirty="0"/>
              <a:t>Pre-print</a:t>
            </a:r>
          </a:p>
        </p:txBody>
      </p:sp>
      <p:sp>
        <p:nvSpPr>
          <p:cNvPr id="4" name="TextBox 3">
            <a:extLst>
              <a:ext uri="{FF2B5EF4-FFF2-40B4-BE49-F238E27FC236}">
                <a16:creationId xmlns:a16="http://schemas.microsoft.com/office/drawing/2014/main" id="{1A82495F-FDDE-EB87-7883-6D3DCC578A27}"/>
              </a:ext>
            </a:extLst>
          </p:cNvPr>
          <p:cNvSpPr txBox="1"/>
          <p:nvPr/>
        </p:nvSpPr>
        <p:spPr>
          <a:xfrm>
            <a:off x="7374951" y="3377160"/>
            <a:ext cx="820882" cy="253916"/>
          </a:xfrm>
          <a:prstGeom prst="rect">
            <a:avLst/>
          </a:prstGeom>
          <a:noFill/>
        </p:spPr>
        <p:txBody>
          <a:bodyPr wrap="square" rtlCol="0">
            <a:spAutoFit/>
          </a:bodyPr>
          <a:lstStyle/>
          <a:p>
            <a:r>
              <a:rPr lang="en-US" sz="1050" b="1" dirty="0"/>
              <a:t>GitHub</a:t>
            </a:r>
          </a:p>
        </p:txBody>
      </p:sp>
      <p:sp>
        <p:nvSpPr>
          <p:cNvPr id="6" name="TextBox 5">
            <a:extLst>
              <a:ext uri="{FF2B5EF4-FFF2-40B4-BE49-F238E27FC236}">
                <a16:creationId xmlns:a16="http://schemas.microsoft.com/office/drawing/2014/main" id="{1EE61998-B3AA-4DE9-D1EC-A2F7D6BA65AC}"/>
              </a:ext>
            </a:extLst>
          </p:cNvPr>
          <p:cNvSpPr txBox="1"/>
          <p:nvPr/>
        </p:nvSpPr>
        <p:spPr>
          <a:xfrm>
            <a:off x="6394742" y="3617158"/>
            <a:ext cx="2781300" cy="253916"/>
          </a:xfrm>
          <a:prstGeom prst="rect">
            <a:avLst/>
          </a:prstGeom>
          <a:noFill/>
        </p:spPr>
        <p:txBody>
          <a:bodyPr wrap="square">
            <a:spAutoFit/>
          </a:bodyPr>
          <a:lstStyle/>
          <a:p>
            <a:r>
              <a:rPr lang="en-US" sz="1050" dirty="0"/>
              <a:t>https://</a:t>
            </a:r>
            <a:r>
              <a:rPr lang="en-US" sz="1050" dirty="0" err="1"/>
              <a:t>github.com</a:t>
            </a:r>
            <a:r>
              <a:rPr lang="en-US" sz="1050" dirty="0"/>
              <a:t>/</a:t>
            </a:r>
            <a:r>
              <a:rPr lang="en-US" sz="1050" dirty="0" err="1"/>
              <a:t>rsinghlab</a:t>
            </a:r>
            <a:r>
              <a:rPr lang="en-US" sz="1050" dirty="0"/>
              <a:t>/K-Paths</a:t>
            </a:r>
          </a:p>
        </p:txBody>
      </p:sp>
      <p:sp>
        <p:nvSpPr>
          <p:cNvPr id="8" name="TextBox 7">
            <a:extLst>
              <a:ext uri="{FF2B5EF4-FFF2-40B4-BE49-F238E27FC236}">
                <a16:creationId xmlns:a16="http://schemas.microsoft.com/office/drawing/2014/main" id="{18A518E5-752B-D350-3EBC-EB72345F1322}"/>
              </a:ext>
            </a:extLst>
          </p:cNvPr>
          <p:cNvSpPr txBox="1"/>
          <p:nvPr/>
        </p:nvSpPr>
        <p:spPr>
          <a:xfrm>
            <a:off x="335942" y="3586532"/>
            <a:ext cx="2511166" cy="253916"/>
          </a:xfrm>
          <a:prstGeom prst="rect">
            <a:avLst/>
          </a:prstGeom>
          <a:noFill/>
        </p:spPr>
        <p:txBody>
          <a:bodyPr wrap="square">
            <a:spAutoFit/>
          </a:bodyPr>
          <a:lstStyle/>
          <a:p>
            <a:r>
              <a:rPr lang="en-US" sz="1050" dirty="0"/>
              <a:t>https://</a:t>
            </a:r>
            <a:r>
              <a:rPr lang="en-US" sz="1050" dirty="0" err="1"/>
              <a:t>arxiv.org</a:t>
            </a:r>
            <a:r>
              <a:rPr lang="en-US" sz="1050" dirty="0"/>
              <a:t>/abs/2502.13344</a:t>
            </a:r>
          </a:p>
        </p:txBody>
      </p:sp>
      <p:pic>
        <p:nvPicPr>
          <p:cNvPr id="7174" name="Picture 6" descr="Github Logo - Free social media icons">
            <a:extLst>
              <a:ext uri="{FF2B5EF4-FFF2-40B4-BE49-F238E27FC236}">
                <a16:creationId xmlns:a16="http://schemas.microsoft.com/office/drawing/2014/main" id="{AC35BA1B-F1E2-F558-78B4-6517C482F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670" y="3904388"/>
            <a:ext cx="1231163" cy="12311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99A7D07-280F-4A59-3AA9-202C2187D389}"/>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1026" name="Picture 2">
            <a:extLst>
              <a:ext uri="{FF2B5EF4-FFF2-40B4-BE49-F238E27FC236}">
                <a16:creationId xmlns:a16="http://schemas.microsoft.com/office/drawing/2014/main" id="{ED31F168-9AA8-7F94-C197-06DBCA3C0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71" y="3840448"/>
            <a:ext cx="1231163" cy="1231163"/>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70;p13">
            <a:extLst>
              <a:ext uri="{FF2B5EF4-FFF2-40B4-BE49-F238E27FC236}">
                <a16:creationId xmlns:a16="http://schemas.microsoft.com/office/drawing/2014/main" id="{32EE5091-7C2D-8369-2F94-5FAE42DC8094}"/>
              </a:ext>
            </a:extLst>
          </p:cNvPr>
          <p:cNvPicPr preferRelativeResize="0"/>
          <p:nvPr/>
        </p:nvPicPr>
        <p:blipFill>
          <a:blip r:embed="rId5">
            <a:alphaModFix/>
          </a:blip>
          <a:stretch>
            <a:fillRect/>
          </a:stretch>
        </p:blipFill>
        <p:spPr>
          <a:xfrm>
            <a:off x="27525" y="15352"/>
            <a:ext cx="1644859" cy="469600"/>
          </a:xfrm>
          <a:prstGeom prst="rect">
            <a:avLst/>
          </a:prstGeom>
          <a:noFill/>
          <a:ln>
            <a:noFill/>
          </a:ln>
        </p:spPr>
      </p:pic>
      <p:pic>
        <p:nvPicPr>
          <p:cNvPr id="7" name="Google Shape;85;p14">
            <a:extLst>
              <a:ext uri="{FF2B5EF4-FFF2-40B4-BE49-F238E27FC236}">
                <a16:creationId xmlns:a16="http://schemas.microsoft.com/office/drawing/2014/main" id="{8200EDFC-A43A-744A-C7E3-309D0F327C83}"/>
              </a:ext>
            </a:extLst>
          </p:cNvPr>
          <p:cNvPicPr preferRelativeResize="0"/>
          <p:nvPr/>
        </p:nvPicPr>
        <p:blipFill rotWithShape="1">
          <a:blip r:embed="rId6">
            <a:alphaModFix/>
          </a:blip>
          <a:srcRect/>
          <a:stretch/>
        </p:blipFill>
        <p:spPr>
          <a:xfrm>
            <a:off x="8472458" y="5"/>
            <a:ext cx="595342" cy="5936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build="p"/>
      <p:bldP spid="250" grpId="0" build="p"/>
      <p:bldP spid="251" grpId="0" build="p"/>
      <p:bldP spid="252" grpId="0" build="p"/>
      <p:bldP spid="3" grpId="0"/>
      <p:bldP spid="4"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940BD4-AEE1-F349-8D5B-28097147E28A}"/>
              </a:ext>
            </a:extLst>
          </p:cNvPr>
          <p:cNvSpPr txBox="1">
            <a:spLocks/>
          </p:cNvSpPr>
          <p:nvPr/>
        </p:nvSpPr>
        <p:spPr>
          <a:xfrm>
            <a:off x="3247273" y="1241281"/>
            <a:ext cx="2514600" cy="363853"/>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K-Paths Team </a:t>
            </a:r>
            <a:r>
              <a:rPr lang="en-US" sz="2400" b="1" dirty="0">
                <a:sym typeface="Wingdings" pitchFamily="2" charset="2"/>
              </a:rPr>
              <a:t></a:t>
            </a:r>
            <a:r>
              <a:rPr lang="en-US" sz="2400" b="1" dirty="0"/>
              <a:t> </a:t>
            </a:r>
          </a:p>
        </p:txBody>
      </p:sp>
      <p:sp>
        <p:nvSpPr>
          <p:cNvPr id="14" name="Slide Number Placeholder 13">
            <a:extLst>
              <a:ext uri="{FF2B5EF4-FFF2-40B4-BE49-F238E27FC236}">
                <a16:creationId xmlns:a16="http://schemas.microsoft.com/office/drawing/2014/main" id="{80C15B8A-C7D5-EB41-BF34-01E2FC71E21F}"/>
              </a:ext>
            </a:extLst>
          </p:cNvPr>
          <p:cNvSpPr>
            <a:spLocks noGrp="1"/>
          </p:cNvSpPr>
          <p:nvPr>
            <p:ph type="sldNum" sz="quarter" idx="12"/>
          </p:nvPr>
        </p:nvSpPr>
        <p:spPr/>
        <p:txBody>
          <a:bodyPr/>
          <a:lstStyle/>
          <a:p>
            <a:fld id="{56E8EB41-8797-B849-AFDA-9FCB44A88FEE}" type="slidenum">
              <a:rPr lang="en-US" smtClean="0"/>
              <a:t>22</a:t>
            </a:fld>
            <a:endParaRPr lang="en-US"/>
          </a:p>
        </p:txBody>
      </p:sp>
      <p:pic>
        <p:nvPicPr>
          <p:cNvPr id="20" name="Picture 2" descr="Image result for brown cs logo">
            <a:extLst>
              <a:ext uri="{FF2B5EF4-FFF2-40B4-BE49-F238E27FC236}">
                <a16:creationId xmlns:a16="http://schemas.microsoft.com/office/drawing/2014/main" id="{D3491833-495E-4C46-A2C2-7DD14B6E2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745" y="15352"/>
            <a:ext cx="1595804" cy="70140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84;p14">
            <a:extLst>
              <a:ext uri="{FF2B5EF4-FFF2-40B4-BE49-F238E27FC236}">
                <a16:creationId xmlns:a16="http://schemas.microsoft.com/office/drawing/2014/main" id="{C1D8CBC4-9CC6-FA43-1B9B-3ABC9A7EC53A}"/>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sp>
        <p:nvSpPr>
          <p:cNvPr id="2" name="TextBox 1">
            <a:extLst>
              <a:ext uri="{FF2B5EF4-FFF2-40B4-BE49-F238E27FC236}">
                <a16:creationId xmlns:a16="http://schemas.microsoft.com/office/drawing/2014/main" id="{F66CDE41-CD43-546F-A6D3-4132702D7C37}"/>
              </a:ext>
            </a:extLst>
          </p:cNvPr>
          <p:cNvSpPr txBox="1"/>
          <p:nvPr/>
        </p:nvSpPr>
        <p:spPr>
          <a:xfrm>
            <a:off x="426807" y="4018399"/>
            <a:ext cx="1365267" cy="954107"/>
          </a:xfrm>
          <a:prstGeom prst="rect">
            <a:avLst/>
          </a:prstGeom>
          <a:noFill/>
        </p:spPr>
        <p:txBody>
          <a:bodyPr wrap="square" rtlCol="0">
            <a:spAutoFit/>
          </a:bodyPr>
          <a:lstStyle/>
          <a:p>
            <a:pPr algn="ctr"/>
            <a:r>
              <a:rPr lang="en-US" dirty="0"/>
              <a:t>Ritambhara Singh</a:t>
            </a:r>
            <a:br>
              <a:rPr lang="en-US" dirty="0"/>
            </a:br>
            <a:r>
              <a:rPr lang="en-US" dirty="0"/>
              <a:t>(Brown University)</a:t>
            </a:r>
          </a:p>
        </p:txBody>
      </p:sp>
      <p:sp>
        <p:nvSpPr>
          <p:cNvPr id="4" name="TextBox 3">
            <a:extLst>
              <a:ext uri="{FF2B5EF4-FFF2-40B4-BE49-F238E27FC236}">
                <a16:creationId xmlns:a16="http://schemas.microsoft.com/office/drawing/2014/main" id="{7DEBE495-2A75-C6D6-39A3-0379FCB8DD20}"/>
              </a:ext>
            </a:extLst>
          </p:cNvPr>
          <p:cNvSpPr txBox="1"/>
          <p:nvPr/>
        </p:nvSpPr>
        <p:spPr>
          <a:xfrm>
            <a:off x="1875572" y="3977922"/>
            <a:ext cx="1224443" cy="954107"/>
          </a:xfrm>
          <a:prstGeom prst="rect">
            <a:avLst/>
          </a:prstGeom>
          <a:noFill/>
        </p:spPr>
        <p:txBody>
          <a:bodyPr wrap="square" rtlCol="0">
            <a:spAutoFit/>
          </a:bodyPr>
          <a:lstStyle/>
          <a:p>
            <a:pPr algn="ctr"/>
            <a:r>
              <a:rPr lang="en-US" dirty="0"/>
              <a:t>Ioanna </a:t>
            </a:r>
            <a:r>
              <a:rPr lang="en-US" dirty="0" err="1"/>
              <a:t>Gemou</a:t>
            </a:r>
            <a:br>
              <a:rPr lang="en-US" dirty="0"/>
            </a:br>
            <a:r>
              <a:rPr lang="en-US" dirty="0"/>
              <a:t>(TU Denmark)</a:t>
            </a:r>
          </a:p>
        </p:txBody>
      </p:sp>
      <p:sp>
        <p:nvSpPr>
          <p:cNvPr id="5" name="TextBox 4">
            <a:extLst>
              <a:ext uri="{FF2B5EF4-FFF2-40B4-BE49-F238E27FC236}">
                <a16:creationId xmlns:a16="http://schemas.microsoft.com/office/drawing/2014/main" id="{88F18FC1-5316-D992-7F44-B07F4A1B26FF}"/>
              </a:ext>
            </a:extLst>
          </p:cNvPr>
          <p:cNvSpPr txBox="1"/>
          <p:nvPr/>
        </p:nvSpPr>
        <p:spPr>
          <a:xfrm>
            <a:off x="3271427" y="4018399"/>
            <a:ext cx="1127596" cy="954107"/>
          </a:xfrm>
          <a:prstGeom prst="rect">
            <a:avLst/>
          </a:prstGeom>
          <a:noFill/>
        </p:spPr>
        <p:txBody>
          <a:bodyPr wrap="square" rtlCol="0">
            <a:spAutoFit/>
          </a:bodyPr>
          <a:lstStyle/>
          <a:p>
            <a:pPr algn="ctr"/>
            <a:r>
              <a:rPr lang="en-US" dirty="0"/>
              <a:t>Nihal Nayak</a:t>
            </a:r>
          </a:p>
          <a:p>
            <a:pPr algn="ctr"/>
            <a:r>
              <a:rPr lang="en-US" dirty="0"/>
              <a:t>(Brown University)</a:t>
            </a:r>
          </a:p>
        </p:txBody>
      </p:sp>
      <p:sp>
        <p:nvSpPr>
          <p:cNvPr id="6" name="TextBox 5">
            <a:extLst>
              <a:ext uri="{FF2B5EF4-FFF2-40B4-BE49-F238E27FC236}">
                <a16:creationId xmlns:a16="http://schemas.microsoft.com/office/drawing/2014/main" id="{8A56C4E6-5649-F986-8EAC-9C4483CF63F0}"/>
              </a:ext>
            </a:extLst>
          </p:cNvPr>
          <p:cNvSpPr txBox="1"/>
          <p:nvPr/>
        </p:nvSpPr>
        <p:spPr>
          <a:xfrm>
            <a:off x="4504573" y="4050850"/>
            <a:ext cx="1127596" cy="954107"/>
          </a:xfrm>
          <a:prstGeom prst="rect">
            <a:avLst/>
          </a:prstGeom>
          <a:noFill/>
        </p:spPr>
        <p:txBody>
          <a:bodyPr wrap="square" rtlCol="0">
            <a:spAutoFit/>
          </a:bodyPr>
          <a:lstStyle/>
          <a:p>
            <a:pPr algn="ctr"/>
            <a:r>
              <a:rPr lang="en-US" dirty="0"/>
              <a:t>Ghulam Murtaza</a:t>
            </a:r>
          </a:p>
          <a:p>
            <a:pPr algn="ctr"/>
            <a:r>
              <a:rPr lang="en-US" dirty="0"/>
              <a:t>(Brown University)</a:t>
            </a:r>
          </a:p>
        </p:txBody>
      </p:sp>
      <p:sp>
        <p:nvSpPr>
          <p:cNvPr id="7" name="TextBox 6">
            <a:extLst>
              <a:ext uri="{FF2B5EF4-FFF2-40B4-BE49-F238E27FC236}">
                <a16:creationId xmlns:a16="http://schemas.microsoft.com/office/drawing/2014/main" id="{A60DF036-3309-50A7-88CA-AD6D7BCE1F3E}"/>
              </a:ext>
            </a:extLst>
          </p:cNvPr>
          <p:cNvSpPr txBox="1"/>
          <p:nvPr/>
        </p:nvSpPr>
        <p:spPr>
          <a:xfrm>
            <a:off x="5924449" y="4091445"/>
            <a:ext cx="1127596" cy="954107"/>
          </a:xfrm>
          <a:prstGeom prst="rect">
            <a:avLst/>
          </a:prstGeom>
          <a:noFill/>
        </p:spPr>
        <p:txBody>
          <a:bodyPr wrap="square" rtlCol="0">
            <a:spAutoFit/>
          </a:bodyPr>
          <a:lstStyle/>
          <a:p>
            <a:pPr algn="ctr"/>
            <a:r>
              <a:rPr lang="en-US" dirty="0"/>
              <a:t>Steven Bach</a:t>
            </a:r>
          </a:p>
          <a:p>
            <a:pPr algn="ctr"/>
            <a:r>
              <a:rPr lang="en-US" dirty="0"/>
              <a:t>(Brown University)</a:t>
            </a:r>
          </a:p>
        </p:txBody>
      </p:sp>
      <p:sp>
        <p:nvSpPr>
          <p:cNvPr id="8" name="TextBox 7">
            <a:extLst>
              <a:ext uri="{FF2B5EF4-FFF2-40B4-BE49-F238E27FC236}">
                <a16:creationId xmlns:a16="http://schemas.microsoft.com/office/drawing/2014/main" id="{1AFD77C2-BD8B-E5FB-ED49-8ECD345880D0}"/>
              </a:ext>
            </a:extLst>
          </p:cNvPr>
          <p:cNvSpPr txBox="1"/>
          <p:nvPr/>
        </p:nvSpPr>
        <p:spPr>
          <a:xfrm>
            <a:off x="7029750" y="4132040"/>
            <a:ext cx="1420413" cy="954107"/>
          </a:xfrm>
          <a:prstGeom prst="rect">
            <a:avLst/>
          </a:prstGeom>
          <a:noFill/>
        </p:spPr>
        <p:txBody>
          <a:bodyPr wrap="square" rtlCol="0">
            <a:spAutoFit/>
          </a:bodyPr>
          <a:lstStyle/>
          <a:p>
            <a:pPr algn="ctr"/>
            <a:r>
              <a:rPr lang="en-US" dirty="0"/>
              <a:t>Carsten Eickhoff </a:t>
            </a:r>
          </a:p>
          <a:p>
            <a:pPr algn="ctr"/>
            <a:r>
              <a:rPr lang="en-US" dirty="0"/>
              <a:t>(University of Tübingen)</a:t>
            </a:r>
          </a:p>
        </p:txBody>
      </p:sp>
      <p:pic>
        <p:nvPicPr>
          <p:cNvPr id="11" name="Picture 4">
            <a:extLst>
              <a:ext uri="{FF2B5EF4-FFF2-40B4-BE49-F238E27FC236}">
                <a16:creationId xmlns:a16="http://schemas.microsoft.com/office/drawing/2014/main" id="{2DDA59A3-BF87-6FE8-86DB-E6A8D7C97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9347" y="3095144"/>
            <a:ext cx="921220" cy="921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14B1AA3F-16F3-10A9-0C62-427FC505A7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003" t="4158" r="34612" b="44176"/>
          <a:stretch>
            <a:fillRect/>
          </a:stretch>
        </p:blipFill>
        <p:spPr bwMode="auto">
          <a:xfrm>
            <a:off x="4693454" y="3095144"/>
            <a:ext cx="915974" cy="9175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33850A-BA7C-7C55-10C0-FB5BA72BC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0778" y="3079788"/>
            <a:ext cx="913396" cy="9133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BEAD556F-2EF1-249E-48E7-485833D6F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394" y="3095144"/>
            <a:ext cx="955706" cy="9557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B9C3AA6B-4B80-E1B8-A6D5-04DF502A620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497" r="19306" b="40882"/>
          <a:stretch>
            <a:fillRect/>
          </a:stretch>
        </p:blipFill>
        <p:spPr bwMode="auto">
          <a:xfrm>
            <a:off x="2146175" y="3060717"/>
            <a:ext cx="887277" cy="8712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tambhara Singh">
            <a:extLst>
              <a:ext uri="{FF2B5EF4-FFF2-40B4-BE49-F238E27FC236}">
                <a16:creationId xmlns:a16="http://schemas.microsoft.com/office/drawing/2014/main" id="{514E4D97-6725-ABE0-EBD8-A0F42B8182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008" y="3035732"/>
            <a:ext cx="957452" cy="95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289395"/>
      </p:ext>
    </p:extLst>
  </p:cSld>
  <p:clrMapOvr>
    <a:masterClrMapping/>
  </p:clrMapOvr>
  <mc:AlternateContent xmlns:mc="http://schemas.openxmlformats.org/markup-compatibility/2006" xmlns:p14="http://schemas.microsoft.com/office/powerpoint/2010/main">
    <mc:Choice Requires="p14">
      <p:transition spd="slow" p14:dur="2000" advTm="49235"/>
    </mc:Choice>
    <mc:Fallback xmlns="">
      <p:transition spd="slow" advTm="4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14114F-90BB-F139-D070-4BBEB2BA2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116C1-0B91-0F5C-2586-7B31BF024544}"/>
              </a:ext>
            </a:extLst>
          </p:cNvPr>
          <p:cNvSpPr>
            <a:spLocks noGrp="1"/>
          </p:cNvSpPr>
          <p:nvPr>
            <p:ph type="title"/>
          </p:nvPr>
        </p:nvSpPr>
        <p:spPr>
          <a:xfrm>
            <a:off x="324559" y="68051"/>
            <a:ext cx="8520600" cy="572700"/>
          </a:xfrm>
        </p:spPr>
        <p:txBody>
          <a:bodyPr>
            <a:normAutofit fontScale="90000"/>
          </a:bodyPr>
          <a:lstStyle/>
          <a:p>
            <a:r>
              <a:rPr lang="en-US" dirty="0"/>
              <a:t>Shortest Path</a:t>
            </a:r>
          </a:p>
        </p:txBody>
      </p:sp>
      <p:sp>
        <p:nvSpPr>
          <p:cNvPr id="4" name="Oval 3">
            <a:extLst>
              <a:ext uri="{FF2B5EF4-FFF2-40B4-BE49-F238E27FC236}">
                <a16:creationId xmlns:a16="http://schemas.microsoft.com/office/drawing/2014/main" id="{84F74C25-EBFF-01A6-CE54-436099A243AF}"/>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B9A28B2D-C230-EB69-667D-725573F3F02B}"/>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8E0132B4-5483-5748-3F54-5C7AD5AA8455}"/>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64EFD41D-1873-0687-737F-65C34E932977}"/>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6CFEDD87-5DA1-A66B-CB16-F2D58F044028}"/>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2FAEC13B-773E-44D4-30B1-F34A321E76E2}"/>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3E59DE55-065E-3A1D-0493-DCAD26F4CAC1}"/>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D91D34B2-26EB-AECE-B1FF-DE67A99BA187}"/>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229427B7-171B-20D1-42BA-501C7F2D9FF4}"/>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02AF6081-761C-6575-F8B9-F7302DDB5A50}"/>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369FAC42-79A3-FA50-920A-317CA4D107F6}"/>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06FFE01D-EE91-F1EB-4231-DC90526C6206}"/>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498FA2F7-C837-FC44-CA46-8F63AF4F3D79}"/>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0A276FA4-87ED-E369-E01D-B973ED9217AD}"/>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C6B547CA-DE4F-DFFD-29B1-630C35335A26}"/>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3E1D155C-D509-8ADB-5526-1397851D1FBF}"/>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838A23CD-8059-BF9F-2CAD-69B08E9DED63}"/>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F4A466DE-D28A-F90C-E95F-597051234A0F}"/>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1" name="Line 42">
            <a:extLst>
              <a:ext uri="{FF2B5EF4-FFF2-40B4-BE49-F238E27FC236}">
                <a16:creationId xmlns:a16="http://schemas.microsoft.com/office/drawing/2014/main" id="{F8A1AA93-1C7C-0CD7-4012-B71136D4B55A}"/>
              </a:ext>
            </a:extLst>
          </p:cNvPr>
          <p:cNvSpPr>
            <a:spLocks noChangeShapeType="1"/>
          </p:cNvSpPr>
          <p:nvPr/>
        </p:nvSpPr>
        <p:spPr bwMode="auto">
          <a:xfrm>
            <a:off x="4088447" y="3532274"/>
            <a:ext cx="1120023"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13B401B6-3C02-F765-CD18-8DA538A0A82E}"/>
              </a:ext>
            </a:extLst>
          </p:cNvPr>
          <p:cNvSpPr>
            <a:spLocks noChangeShapeType="1"/>
          </p:cNvSpPr>
          <p:nvPr/>
        </p:nvSpPr>
        <p:spPr bwMode="auto">
          <a:xfrm>
            <a:off x="2835631" y="2664411"/>
            <a:ext cx="533400" cy="663087"/>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73841F98-B93C-9FCB-5762-F037FE3F9178}"/>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10201E29-3364-2AFD-94A4-04F14A1708E2}"/>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6506915F-EB62-7EA4-C6A7-E007133B2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4F160D93-41C0-25B9-F65B-7752A2708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A0542B90-3108-1F2B-962B-5B2A09529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54D42674-1B9D-530A-2CEE-68A8CF8A16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C76BC309-7AF4-5E74-6AA1-B062C3C50A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557071A0-F7E4-ABDA-54B9-D8A1CCEBB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929B8102-6A73-BE46-3FA4-0BCC4C0323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EC1FD379-362D-93DA-3711-B431951070DA}"/>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A06E5961-AC86-3714-D736-34BDED0DA401}"/>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4347356F-2FAF-5E91-20FF-CB2DFFC92350}"/>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92628EFB-7C83-AD46-AB34-25B0CED64087}"/>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AB226F15-E110-D345-ACEF-D84DAD8F681C}"/>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2B8C86E1-65B9-FDBA-6633-031EB3FA97EF}"/>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A6D2D573-F593-2680-92D2-F52729A72AC4}"/>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21E84A21-07B5-C725-8583-846CB61AC159}"/>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9BEDAAC4-D255-6137-0F36-D745792B1D80}"/>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4C76BC0C-075A-D718-BD55-1029F33859BA}"/>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7CA5E9EC-76E5-14EF-3A65-34D9E0086BB8}"/>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519C0D15-1548-08F5-BF77-231EB62BAAD3}"/>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F01D2820-E318-4261-F853-FD9720504A01}"/>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3" name="TextBox 2">
            <a:extLst>
              <a:ext uri="{FF2B5EF4-FFF2-40B4-BE49-F238E27FC236}">
                <a16:creationId xmlns:a16="http://schemas.microsoft.com/office/drawing/2014/main" id="{08B6F68F-C35B-DC36-9B3C-6A5DD81A805D}"/>
              </a:ext>
            </a:extLst>
          </p:cNvPr>
          <p:cNvSpPr txBox="1"/>
          <p:nvPr/>
        </p:nvSpPr>
        <p:spPr>
          <a:xfrm>
            <a:off x="2500484" y="4427635"/>
            <a:ext cx="4322619" cy="523220"/>
          </a:xfrm>
          <a:prstGeom prst="rect">
            <a:avLst/>
          </a:prstGeom>
          <a:noFill/>
        </p:spPr>
        <p:txBody>
          <a:bodyPr wrap="square" rtlCol="0">
            <a:spAutoFit/>
          </a:bodyPr>
          <a:lstStyle/>
          <a:p>
            <a:r>
              <a:rPr lang="en-US" dirty="0"/>
              <a:t>Removes: Drug u – r7 – disease </a:t>
            </a:r>
          </a:p>
          <a:p>
            <a:r>
              <a:rPr lang="en-US" dirty="0"/>
              <a:t>Path 2:   Drug u – r1 – anatomy –r1 –Drug v</a:t>
            </a:r>
          </a:p>
        </p:txBody>
      </p:sp>
    </p:spTree>
    <p:extLst>
      <p:ext uri="{BB962C8B-B14F-4D97-AF65-F5344CB8AC3E}">
        <p14:creationId xmlns:p14="http://schemas.microsoft.com/office/powerpoint/2010/main" val="318089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576AFC-55FC-FCE4-E593-474587FFE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B8D1B-6164-DE7E-07B6-8174B3493926}"/>
              </a:ext>
            </a:extLst>
          </p:cNvPr>
          <p:cNvSpPr>
            <a:spLocks noGrp="1"/>
          </p:cNvSpPr>
          <p:nvPr>
            <p:ph type="title"/>
          </p:nvPr>
        </p:nvSpPr>
        <p:spPr>
          <a:xfrm>
            <a:off x="324559" y="68051"/>
            <a:ext cx="8520600" cy="572700"/>
          </a:xfrm>
        </p:spPr>
        <p:txBody>
          <a:bodyPr>
            <a:normAutofit fontScale="90000"/>
          </a:bodyPr>
          <a:lstStyle/>
          <a:p>
            <a:r>
              <a:rPr lang="en-US" dirty="0"/>
              <a:t>Fi</a:t>
            </a:r>
            <a:r>
              <a:rPr lang="en-US" b="1" i="1" dirty="0"/>
              <a:t>nding K Shortest Paths with Yen's Algorithm</a:t>
            </a:r>
            <a:br>
              <a:rPr lang="en-US" b="1" dirty="0"/>
            </a:br>
            <a:r>
              <a:rPr lang="en-US" dirty="0"/>
              <a:t> </a:t>
            </a:r>
          </a:p>
        </p:txBody>
      </p:sp>
      <p:sp>
        <p:nvSpPr>
          <p:cNvPr id="4" name="Oval 3">
            <a:extLst>
              <a:ext uri="{FF2B5EF4-FFF2-40B4-BE49-F238E27FC236}">
                <a16:creationId xmlns:a16="http://schemas.microsoft.com/office/drawing/2014/main" id="{255F76FD-4647-4CAC-41A4-F6EE4AF561CE}"/>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23843E0F-EBD6-97C8-8AB5-DBC2F38D7EC5}"/>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EB7C0CC5-1713-D5A1-39DC-CF296F985BC2}"/>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A4B3159C-C447-CD82-F5B6-E5D985BF7860}"/>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8939D04-E8D7-3470-22A4-94A37D9E80FF}"/>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DE116B59-CE31-ADEF-0319-125B474FCFC1}"/>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60A2B8BC-97CE-AD23-D12C-0F22F61A8567}"/>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A7CB5926-BEC3-F464-02BE-680BFF1373B4}"/>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F1A92359-D296-1B05-1943-0A9963DC69B5}"/>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1546A9AE-099C-38FD-FF3B-C39E670C72F4}"/>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EDDE1BB5-5778-D6B6-75E6-931B2DDE61E1}"/>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EAD454AC-4459-434C-5AC3-14CAED9AB607}"/>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7E361184-3A82-6ED4-E22C-1BC761CC9170}"/>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196B0EFA-0A55-EEE4-B78C-2A340AD176BD}"/>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F7E73A8B-2B89-6B3B-6D3F-2FE126ABBDBF}"/>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EA0E20CC-43CD-0EA1-1BFB-1E8E818B214F}"/>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8379D6BE-8808-712D-7880-C2FA57FA0B09}"/>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BD33B369-F5B8-D841-954C-E63AD2296391}"/>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1" name="Line 42">
            <a:extLst>
              <a:ext uri="{FF2B5EF4-FFF2-40B4-BE49-F238E27FC236}">
                <a16:creationId xmlns:a16="http://schemas.microsoft.com/office/drawing/2014/main" id="{CAED6B29-3190-D3DA-3D09-517A4FB6B14A}"/>
              </a:ext>
            </a:extLst>
          </p:cNvPr>
          <p:cNvSpPr>
            <a:spLocks noChangeShapeType="1"/>
          </p:cNvSpPr>
          <p:nvPr/>
        </p:nvSpPr>
        <p:spPr bwMode="auto">
          <a:xfrm>
            <a:off x="4892359" y="2612162"/>
            <a:ext cx="618806" cy="76104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D3BF1967-83E2-01E6-D130-5CDEAC4E414D}"/>
              </a:ext>
            </a:extLst>
          </p:cNvPr>
          <p:cNvSpPr>
            <a:spLocks noChangeShapeType="1"/>
          </p:cNvSpPr>
          <p:nvPr/>
        </p:nvSpPr>
        <p:spPr bwMode="auto">
          <a:xfrm flipV="1">
            <a:off x="2853690" y="2641600"/>
            <a:ext cx="14478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9CD0454E-A2B6-F5F0-B110-BD689CB67E07}"/>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DB9F9C12-3F81-B0E2-009C-4CE453ACB998}"/>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E9FCB594-0FFB-3C1A-2AC2-1F928CB814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A7865C2A-D4C2-F3BA-1156-9ACFBB599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71242BB3-539C-3279-54A3-7BA1F92B49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7161575D-B748-FB91-ED68-619911AD4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0E0735F7-BD51-352F-F7E7-3E6084855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9C8054DB-61E1-348D-988F-68B64D644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F7000461-FB9B-4D24-C319-F623FEA88E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B90BC03C-2712-AC32-9380-C778EDB5219D}"/>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A5C9C72D-8FFD-42DD-5EF9-33EC55E638CA}"/>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7D78CE17-0F6C-6DD2-7C1A-DDF2747B9601}"/>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785FE1B0-A2C8-1020-947D-88AAF96BAEB9}"/>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F424D7FC-21BA-CA6E-4975-C706CE19681C}"/>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38EE721A-A350-46F4-DCB1-F63259A3E4EB}"/>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DDD0C0B3-CEBF-71A0-3EDB-BD6AEFC9982C}"/>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D1661B13-4319-5F06-FB09-BB80F9129360}"/>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D92B6286-C0A6-80FA-2844-1B8E2A364138}"/>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7348DE7E-9A73-2355-9E8A-B401FF3B71C2}"/>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7D5400B6-E296-341A-30C9-7D2AA81B6E23}"/>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9008F1B3-0635-153A-1F3F-3DCB206348BA}"/>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CCED5CB3-6B8F-7677-0A31-FE77A7207C2B}"/>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3" name="TextBox 2">
            <a:extLst>
              <a:ext uri="{FF2B5EF4-FFF2-40B4-BE49-F238E27FC236}">
                <a16:creationId xmlns:a16="http://schemas.microsoft.com/office/drawing/2014/main" id="{B7FAE833-E7A1-DD25-8D60-4E8E02467A23}"/>
              </a:ext>
            </a:extLst>
          </p:cNvPr>
          <p:cNvSpPr txBox="1"/>
          <p:nvPr/>
        </p:nvSpPr>
        <p:spPr>
          <a:xfrm>
            <a:off x="497231" y="4398926"/>
            <a:ext cx="3796839" cy="307777"/>
          </a:xfrm>
          <a:prstGeom prst="rect">
            <a:avLst/>
          </a:prstGeom>
          <a:noFill/>
        </p:spPr>
        <p:txBody>
          <a:bodyPr wrap="square" rtlCol="0">
            <a:spAutoFit/>
          </a:bodyPr>
          <a:lstStyle/>
          <a:p>
            <a:r>
              <a:rPr lang="en-US" dirty="0"/>
              <a:t>Path 1:   Drug u – r7 – disease –r7 –Drug v</a:t>
            </a:r>
          </a:p>
        </p:txBody>
      </p:sp>
      <p:sp>
        <p:nvSpPr>
          <p:cNvPr id="8" name="TextBox 7">
            <a:extLst>
              <a:ext uri="{FF2B5EF4-FFF2-40B4-BE49-F238E27FC236}">
                <a16:creationId xmlns:a16="http://schemas.microsoft.com/office/drawing/2014/main" id="{6AD8AE23-31A0-DA86-EB56-945B9E154B58}"/>
              </a:ext>
            </a:extLst>
          </p:cNvPr>
          <p:cNvSpPr txBox="1"/>
          <p:nvPr/>
        </p:nvSpPr>
        <p:spPr>
          <a:xfrm>
            <a:off x="4426380" y="4398926"/>
            <a:ext cx="4532425" cy="307777"/>
          </a:xfrm>
          <a:prstGeom prst="rect">
            <a:avLst/>
          </a:prstGeom>
          <a:noFill/>
        </p:spPr>
        <p:txBody>
          <a:bodyPr wrap="square" rtlCol="0">
            <a:spAutoFit/>
          </a:bodyPr>
          <a:lstStyle/>
          <a:p>
            <a:r>
              <a:rPr lang="en-US" dirty="0"/>
              <a:t>Path 1:   Drug u – r7 – disease –r3 –gene-r2-Drug v</a:t>
            </a:r>
          </a:p>
        </p:txBody>
      </p:sp>
      <p:pic>
        <p:nvPicPr>
          <p:cNvPr id="23" name="Graphic 22" descr="Checkmark with solid fill">
            <a:extLst>
              <a:ext uri="{FF2B5EF4-FFF2-40B4-BE49-F238E27FC236}">
                <a16:creationId xmlns:a16="http://schemas.microsoft.com/office/drawing/2014/main" id="{E1727A77-0BBB-3F57-7FC3-DB797ADF32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9463" y="4645242"/>
            <a:ext cx="498258" cy="498258"/>
          </a:xfrm>
          <a:prstGeom prst="rect">
            <a:avLst/>
          </a:prstGeom>
        </p:spPr>
      </p:pic>
      <p:pic>
        <p:nvPicPr>
          <p:cNvPr id="25" name="Graphic 24" descr="Close with solid fill">
            <a:extLst>
              <a:ext uri="{FF2B5EF4-FFF2-40B4-BE49-F238E27FC236}">
                <a16:creationId xmlns:a16="http://schemas.microsoft.com/office/drawing/2014/main" id="{F3982167-9C5D-FF13-FA8A-341FEEFD10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4537" y="4643522"/>
            <a:ext cx="475189" cy="475189"/>
          </a:xfrm>
          <a:prstGeom prst="rect">
            <a:avLst/>
          </a:prstGeom>
        </p:spPr>
      </p:pic>
    </p:spTree>
    <p:extLst>
      <p:ext uri="{BB962C8B-B14F-4D97-AF65-F5344CB8AC3E}">
        <p14:creationId xmlns:p14="http://schemas.microsoft.com/office/powerpoint/2010/main" val="2409917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F4DC82-D4F6-51CF-32C9-D22E62974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7D86C-435B-873D-DA54-CBFAEBE51E6B}"/>
              </a:ext>
            </a:extLst>
          </p:cNvPr>
          <p:cNvSpPr>
            <a:spLocks noGrp="1"/>
          </p:cNvSpPr>
          <p:nvPr>
            <p:ph type="title"/>
          </p:nvPr>
        </p:nvSpPr>
        <p:spPr>
          <a:xfrm>
            <a:off x="324559" y="68051"/>
            <a:ext cx="8520600" cy="572700"/>
          </a:xfrm>
        </p:spPr>
        <p:txBody>
          <a:bodyPr>
            <a:normAutofit fontScale="90000"/>
          </a:bodyPr>
          <a:lstStyle/>
          <a:p>
            <a:r>
              <a:rPr lang="en-US" dirty="0"/>
              <a:t>Shortest Path</a:t>
            </a:r>
          </a:p>
        </p:txBody>
      </p:sp>
      <p:sp>
        <p:nvSpPr>
          <p:cNvPr id="3" name="TextBox 2">
            <a:extLst>
              <a:ext uri="{FF2B5EF4-FFF2-40B4-BE49-F238E27FC236}">
                <a16:creationId xmlns:a16="http://schemas.microsoft.com/office/drawing/2014/main" id="{3AB7F69B-38EA-FB68-3286-3620FB20E1B0}"/>
              </a:ext>
            </a:extLst>
          </p:cNvPr>
          <p:cNvSpPr txBox="1"/>
          <p:nvPr/>
        </p:nvSpPr>
        <p:spPr>
          <a:xfrm>
            <a:off x="925831" y="4427635"/>
            <a:ext cx="6812280" cy="523220"/>
          </a:xfrm>
          <a:prstGeom prst="rect">
            <a:avLst/>
          </a:prstGeom>
          <a:noFill/>
        </p:spPr>
        <p:txBody>
          <a:bodyPr wrap="square" rtlCol="0">
            <a:spAutoFit/>
          </a:bodyPr>
          <a:lstStyle/>
          <a:p>
            <a:r>
              <a:rPr lang="en-US" dirty="0"/>
              <a:t>Removes: Drug u – r7 – disease and Drug u – r1 – anatomy </a:t>
            </a:r>
          </a:p>
          <a:p>
            <a:r>
              <a:rPr lang="en-US" dirty="0"/>
              <a:t>Path 3:   Drug u – r5 – gene –r4 –disease-r7-Drugv</a:t>
            </a:r>
          </a:p>
        </p:txBody>
      </p:sp>
      <p:grpSp>
        <p:nvGrpSpPr>
          <p:cNvPr id="23" name="Group 22">
            <a:extLst>
              <a:ext uri="{FF2B5EF4-FFF2-40B4-BE49-F238E27FC236}">
                <a16:creationId xmlns:a16="http://schemas.microsoft.com/office/drawing/2014/main" id="{1BB173E7-4F48-D21C-B774-6C9384AD6113}"/>
              </a:ext>
            </a:extLst>
          </p:cNvPr>
          <p:cNvGrpSpPr/>
          <p:nvPr/>
        </p:nvGrpSpPr>
        <p:grpSpPr>
          <a:xfrm>
            <a:off x="1986915" y="1057682"/>
            <a:ext cx="4752975" cy="3122106"/>
            <a:chOff x="1986915" y="1057682"/>
            <a:chExt cx="4752975" cy="3122106"/>
          </a:xfrm>
        </p:grpSpPr>
        <p:sp>
          <p:nvSpPr>
            <p:cNvPr id="4" name="Oval 3">
              <a:extLst>
                <a:ext uri="{FF2B5EF4-FFF2-40B4-BE49-F238E27FC236}">
                  <a16:creationId xmlns:a16="http://schemas.microsoft.com/office/drawing/2014/main" id="{06513E3B-D304-8DB4-A267-820CEEF64508}"/>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2F372225-75ED-0566-3381-A64085DDB8CD}"/>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426CB8C5-2FF9-2240-D779-56AC67B56D1E}"/>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B0BAE2C4-CF3B-1DE7-5E84-E853057A140E}"/>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A0FDA04C-592A-0AE9-B12D-F0AEA382ECB9}"/>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836C514A-5F74-5426-5C47-3A7A58ABBAF7}"/>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F170486F-7248-5DE2-989F-733202CE2F3F}"/>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6C5BAE3F-0490-C1C1-2983-B233F1F39BA7}"/>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3A0CEA37-370F-DE16-3290-4296BC7E32DE}"/>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89D62126-C4AF-3DFC-6E06-0F8AC3AFBB4A}"/>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C131CE33-6A5A-181D-DD76-7BE91438538A}"/>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4D6BBBFC-8035-81D5-8236-FC0EF530B7EE}"/>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46182EAA-0DEA-E0BE-BF9D-C74A1D13D51D}"/>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AF3E2E9E-7640-5D4C-4944-2D88717F6C68}"/>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12B0F308-0261-6ACE-364F-5953D8036081}"/>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91AC9461-241A-5F9B-13DF-A65ED31AB917}"/>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F5F952B7-086C-27C2-ECCC-EE207D977394}"/>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881ECCB5-B3CD-FF7A-FC12-70895D8E1899}"/>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1" name="Line 42">
              <a:extLst>
                <a:ext uri="{FF2B5EF4-FFF2-40B4-BE49-F238E27FC236}">
                  <a16:creationId xmlns:a16="http://schemas.microsoft.com/office/drawing/2014/main" id="{397AABF3-BC95-7F94-5DD3-922959767B7F}"/>
                </a:ext>
              </a:extLst>
            </p:cNvPr>
            <p:cNvSpPr>
              <a:spLocks noChangeShapeType="1"/>
            </p:cNvSpPr>
            <p:nvPr/>
          </p:nvSpPr>
          <p:spPr bwMode="auto">
            <a:xfrm>
              <a:off x="3691890" y="1651043"/>
              <a:ext cx="612773" cy="63774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4232BFD7-4443-9379-FC84-5E66D5495D20}"/>
                </a:ext>
              </a:extLst>
            </p:cNvPr>
            <p:cNvSpPr>
              <a:spLocks noChangeShapeType="1"/>
            </p:cNvSpPr>
            <p:nvPr/>
          </p:nvSpPr>
          <p:spPr bwMode="auto">
            <a:xfrm flipV="1">
              <a:off x="2891790" y="1701571"/>
              <a:ext cx="447557" cy="559017"/>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92386965-A10E-9455-5BB1-6770D034FAB9}"/>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D94BD37C-F846-90CF-BC51-5527803C335B}"/>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E1EA47BF-2DC3-2150-499A-777E95FA30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66C7325C-3242-1FFB-620B-4B892F7A0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9D759942-7AC4-7676-E0C2-09174B78C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0104DCE2-1452-F229-862E-988D288DAD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4C5D9820-7BDC-211A-6037-898BCB290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EEAA60A1-1A58-B639-D002-673950B6A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239B7E20-C8DF-69F1-CCAD-E6B885DE19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6490DB0B-ECB6-7DCF-BD1C-CAE17C76D95D}"/>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1F4E761E-D0F7-B1B1-0BEE-B033809928FE}"/>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A1E68E99-7D67-925A-83D7-E532AA73167C}"/>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BB3DB503-E5F1-AB27-1F01-8BBD404F3BEB}"/>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569D6CB0-9052-E4A4-EA84-C8F651FA2204}"/>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6C946CA9-CCD5-6987-ED40-58CCD3F5751E}"/>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EC738FB5-5A74-C860-5966-BC6697119C14}"/>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250EC83B-B292-AADE-6197-02820C40374C}"/>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8758DC3B-071C-D0C3-8FC7-A27861A95F25}"/>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0A745C7F-028F-AE27-EDF5-1901B6D501DD}"/>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BF430CA4-7753-E841-15E2-9ABF15EEC3A8}"/>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8365C316-D985-A87C-8F64-42E0BC046D92}"/>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66CFB7E4-4847-5CFF-0962-98E308C2CEAB}"/>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22" name="Line 42">
              <a:extLst>
                <a:ext uri="{FF2B5EF4-FFF2-40B4-BE49-F238E27FC236}">
                  <a16:creationId xmlns:a16="http://schemas.microsoft.com/office/drawing/2014/main" id="{00EC142C-5290-5C78-A76F-314863FC25F2}"/>
                </a:ext>
              </a:extLst>
            </p:cNvPr>
            <p:cNvSpPr>
              <a:spLocks noChangeShapeType="1"/>
            </p:cNvSpPr>
            <p:nvPr/>
          </p:nvSpPr>
          <p:spPr bwMode="auto">
            <a:xfrm>
              <a:off x="4895159" y="2673348"/>
              <a:ext cx="491372" cy="648491"/>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72999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D6E3FF-5FF5-19C8-7D6A-445B938BF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C9F18-2BEF-3684-70BC-86359789CFED}"/>
              </a:ext>
            </a:extLst>
          </p:cNvPr>
          <p:cNvSpPr>
            <a:spLocks noGrp="1"/>
          </p:cNvSpPr>
          <p:nvPr>
            <p:ph type="title"/>
          </p:nvPr>
        </p:nvSpPr>
        <p:spPr>
          <a:xfrm>
            <a:off x="324559" y="68051"/>
            <a:ext cx="8520600" cy="572700"/>
          </a:xfrm>
        </p:spPr>
        <p:txBody>
          <a:bodyPr>
            <a:normAutofit fontScale="90000"/>
          </a:bodyPr>
          <a:lstStyle/>
          <a:p>
            <a:r>
              <a:rPr lang="en-US" dirty="0"/>
              <a:t>Shortest Path</a:t>
            </a:r>
          </a:p>
        </p:txBody>
      </p:sp>
      <p:sp>
        <p:nvSpPr>
          <p:cNvPr id="4" name="Oval 3">
            <a:extLst>
              <a:ext uri="{FF2B5EF4-FFF2-40B4-BE49-F238E27FC236}">
                <a16:creationId xmlns:a16="http://schemas.microsoft.com/office/drawing/2014/main" id="{95873499-A208-AA7A-289D-E6599C60EB1C}"/>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CBCFEC01-32DB-E938-BB7F-EB53731836D7}"/>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15536CDD-F77E-71AD-800C-C169D73AB84B}"/>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E4B46163-BE0C-3333-B179-F931233B0F81}"/>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90B0D94A-A7D3-8ADA-F867-A9F1F35379AC}"/>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B7779819-B205-4783-0DA2-D6C4B2A2750A}"/>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87FD5889-A93B-F370-B234-5111A5FAA42C}"/>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1804C104-AE2D-E476-9898-23EA900CDB43}"/>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CC12CF5D-3A98-272E-1BE5-C311049BC823}"/>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B5D0B388-7689-282C-600D-70307D675BEF}"/>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73B687F4-BCD3-1468-3B10-DD33442BEEFF}"/>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CEBC3018-63E4-B600-99C2-15EB982C4D28}"/>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EE5C7504-F341-2161-E454-817790D45B7E}"/>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CB0B1750-A10A-0F6E-2FED-57C11DF8CB29}"/>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043B4C01-FB80-DD36-D61A-9A14C477D0D7}"/>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36AFE99A-133A-7B81-A3EE-AC245A47623E}"/>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B2F23C14-E6C9-846C-44AF-EE4059D5A339}"/>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DB5C5548-AB54-2675-71EA-C3AF6B6D065E}"/>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1" name="Line 42">
            <a:extLst>
              <a:ext uri="{FF2B5EF4-FFF2-40B4-BE49-F238E27FC236}">
                <a16:creationId xmlns:a16="http://schemas.microsoft.com/office/drawing/2014/main" id="{4CBB67A8-9EA8-0D24-F4F7-5668E6D50255}"/>
              </a:ext>
            </a:extLst>
          </p:cNvPr>
          <p:cNvSpPr>
            <a:spLocks noChangeShapeType="1"/>
          </p:cNvSpPr>
          <p:nvPr/>
        </p:nvSpPr>
        <p:spPr bwMode="auto">
          <a:xfrm>
            <a:off x="3977958" y="1479892"/>
            <a:ext cx="1120023"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B529399D-C976-6D37-87D6-36B9CA62A448}"/>
              </a:ext>
            </a:extLst>
          </p:cNvPr>
          <p:cNvSpPr>
            <a:spLocks noChangeShapeType="1"/>
          </p:cNvSpPr>
          <p:nvPr/>
        </p:nvSpPr>
        <p:spPr bwMode="auto">
          <a:xfrm flipV="1">
            <a:off x="2891790" y="1701571"/>
            <a:ext cx="447557" cy="559017"/>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C935EE42-0D05-740A-165E-CAD36C676E92}"/>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56678CC3-B507-1110-6B3B-104F44B03936}"/>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84FB76AF-BFF0-71F8-5495-157F96849F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5D0FDC77-522A-29F3-EDDA-7A1CAA064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CB4CB3B1-CD7D-49C7-188B-B92599DEB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95746AAA-7E6A-050B-AEB0-2071CFB664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8DD70A98-FFD9-700B-0818-3567EFBD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DD052527-3EF7-D9FE-CE4C-FB1BE3BBC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B20E804F-A5BD-B00B-AD33-3881F096DE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AA3E0BBA-4A26-97FE-2CD5-DA687F12EE30}"/>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A4B3D1E9-8307-81C8-EA31-49F068A2BB20}"/>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4B595CA0-2A0B-8CD5-9673-56A96691E0D6}"/>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B3494FD7-7A21-DF09-D181-8BC6CCC53690}"/>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C9009B52-7B2E-9003-CE8A-34FD84482251}"/>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69C30CE8-61B7-9560-4630-7D7626E883D1}"/>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D9F2114C-CCE5-CA79-DC05-D4BB2821936E}"/>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6703CFF3-CF55-A814-EC30-629764EC4824}"/>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F726BF25-9272-0640-6C62-37D2C0B3C0AC}"/>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6F5DB57C-BE18-7FFF-FC9D-C17E395D84F8}"/>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5BD9EB67-4127-37A0-3CBA-544671167DB8}"/>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739DB9AF-F8DD-11FF-F517-849019ED3E92}"/>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D9D27C4F-E38C-8AE7-824F-87984E83EE4E}"/>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3" name="TextBox 2">
            <a:extLst>
              <a:ext uri="{FF2B5EF4-FFF2-40B4-BE49-F238E27FC236}">
                <a16:creationId xmlns:a16="http://schemas.microsoft.com/office/drawing/2014/main" id="{55AA9D08-B735-2824-D6AA-6A1C29CB7732}"/>
              </a:ext>
            </a:extLst>
          </p:cNvPr>
          <p:cNvSpPr txBox="1"/>
          <p:nvPr/>
        </p:nvSpPr>
        <p:spPr>
          <a:xfrm>
            <a:off x="925831" y="4427635"/>
            <a:ext cx="6812280" cy="523220"/>
          </a:xfrm>
          <a:prstGeom prst="rect">
            <a:avLst/>
          </a:prstGeom>
          <a:noFill/>
        </p:spPr>
        <p:txBody>
          <a:bodyPr wrap="square" rtlCol="0">
            <a:spAutoFit/>
          </a:bodyPr>
          <a:lstStyle/>
          <a:p>
            <a:r>
              <a:rPr lang="en-US" dirty="0"/>
              <a:t>Removes: Drug u – r7 – disease and Drug u – r1 – anatomy </a:t>
            </a:r>
          </a:p>
          <a:p>
            <a:r>
              <a:rPr lang="en-US" dirty="0"/>
              <a:t>Path 3:   Drug u – r5 – gene –r4 –disease-r3-gene-r2-Drugv</a:t>
            </a:r>
          </a:p>
        </p:txBody>
      </p:sp>
      <p:sp>
        <p:nvSpPr>
          <p:cNvPr id="8" name="Line 42">
            <a:extLst>
              <a:ext uri="{FF2B5EF4-FFF2-40B4-BE49-F238E27FC236}">
                <a16:creationId xmlns:a16="http://schemas.microsoft.com/office/drawing/2014/main" id="{A0C9A8C9-B994-289D-C6E2-3AE596B4FE3A}"/>
              </a:ext>
            </a:extLst>
          </p:cNvPr>
          <p:cNvSpPr>
            <a:spLocks noChangeShapeType="1"/>
          </p:cNvSpPr>
          <p:nvPr/>
        </p:nvSpPr>
        <p:spPr bwMode="auto">
          <a:xfrm flipH="1">
            <a:off x="5730040" y="2641600"/>
            <a:ext cx="476450" cy="68559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42">
            <a:extLst>
              <a:ext uri="{FF2B5EF4-FFF2-40B4-BE49-F238E27FC236}">
                <a16:creationId xmlns:a16="http://schemas.microsoft.com/office/drawing/2014/main" id="{8288DE61-7806-B790-13E1-09CE9AB73352}"/>
              </a:ext>
            </a:extLst>
          </p:cNvPr>
          <p:cNvSpPr>
            <a:spLocks noChangeShapeType="1"/>
          </p:cNvSpPr>
          <p:nvPr/>
        </p:nvSpPr>
        <p:spPr bwMode="auto">
          <a:xfrm>
            <a:off x="5696586" y="1626792"/>
            <a:ext cx="491372" cy="648491"/>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565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E95-C9D3-E4CD-8E5F-C78DA3F49C5D}"/>
              </a:ext>
            </a:extLst>
          </p:cNvPr>
          <p:cNvSpPr>
            <a:spLocks noGrp="1"/>
          </p:cNvSpPr>
          <p:nvPr>
            <p:ph type="title"/>
          </p:nvPr>
        </p:nvSpPr>
        <p:spPr>
          <a:xfrm>
            <a:off x="324559" y="68051"/>
            <a:ext cx="8520600" cy="572700"/>
          </a:xfrm>
        </p:spPr>
        <p:txBody>
          <a:bodyPr>
            <a:normAutofit fontScale="90000"/>
          </a:bodyPr>
          <a:lstStyle/>
          <a:p>
            <a:r>
              <a:rPr lang="en-US" dirty="0"/>
              <a:t>Shortest Path</a:t>
            </a:r>
          </a:p>
        </p:txBody>
      </p:sp>
      <p:sp>
        <p:nvSpPr>
          <p:cNvPr id="4" name="Oval 3">
            <a:extLst>
              <a:ext uri="{FF2B5EF4-FFF2-40B4-BE49-F238E27FC236}">
                <a16:creationId xmlns:a16="http://schemas.microsoft.com/office/drawing/2014/main" id="{C04CF413-4503-311F-A495-67D13BE3A22C}"/>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FEF975F6-BDD8-5781-0F44-B98CAE53A827}"/>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E70B8DE2-71FE-C235-EBDD-AAED6127BA07}"/>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5C7B7220-4074-A8FF-CCAD-C8EA0D2AD2F5}"/>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B356D37D-137B-D165-ABB1-A14CB1A21D78}"/>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2B97BC95-4D5B-A54F-6F0E-E4894F035FB6}"/>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CD4BA1CA-BC9A-4D65-C42D-3CB446E7ACAF}"/>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95750F02-7B53-2E00-C427-7FAEE87FB512}"/>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10C4E45C-D0F8-C2B4-6394-400788C4F476}"/>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58F7387F-1CDF-FF04-04F6-B463E3567F2E}"/>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097BB674-5CE2-3624-364A-F31A4B861AF8}"/>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24D942CA-2637-6B36-B234-734E6C27AFFA}"/>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24D5A2A8-9F28-F44C-38C6-17FECA696CE2}"/>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12EC135C-F920-5497-B933-A72BC422B971}"/>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C7E53975-9BFE-326E-66C3-6413C78C6741}"/>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F16DAD69-C72D-B53F-B0E6-7BECAECA1FD3}"/>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C7E0BD51-9AAA-97FC-0054-9217599F5244}"/>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11FB6F54-1850-A6A7-28FF-3381D8D8522D}"/>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39" name="Line 40">
            <a:extLst>
              <a:ext uri="{FF2B5EF4-FFF2-40B4-BE49-F238E27FC236}">
                <a16:creationId xmlns:a16="http://schemas.microsoft.com/office/drawing/2014/main" id="{D677A145-6D1E-699E-658A-4F1FE25530F1}"/>
              </a:ext>
            </a:extLst>
          </p:cNvPr>
          <p:cNvSpPr>
            <a:spLocks noChangeShapeType="1"/>
          </p:cNvSpPr>
          <p:nvPr/>
        </p:nvSpPr>
        <p:spPr bwMode="auto">
          <a:xfrm flipH="1" flipV="1">
            <a:off x="3615690" y="1651000"/>
            <a:ext cx="685800" cy="68580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41">
            <a:extLst>
              <a:ext uri="{FF2B5EF4-FFF2-40B4-BE49-F238E27FC236}">
                <a16:creationId xmlns:a16="http://schemas.microsoft.com/office/drawing/2014/main" id="{2D1CBA06-5048-90EE-068D-33794BC23B96}"/>
              </a:ext>
            </a:extLst>
          </p:cNvPr>
          <p:cNvSpPr>
            <a:spLocks noChangeShapeType="1"/>
          </p:cNvSpPr>
          <p:nvPr/>
        </p:nvSpPr>
        <p:spPr bwMode="auto">
          <a:xfrm flipH="1" flipV="1">
            <a:off x="3920490" y="1422400"/>
            <a:ext cx="13716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42">
            <a:extLst>
              <a:ext uri="{FF2B5EF4-FFF2-40B4-BE49-F238E27FC236}">
                <a16:creationId xmlns:a16="http://schemas.microsoft.com/office/drawing/2014/main" id="{30B5F41B-A7FD-878A-7174-F5DFFD3F6BD9}"/>
              </a:ext>
            </a:extLst>
          </p:cNvPr>
          <p:cNvSpPr>
            <a:spLocks noChangeShapeType="1"/>
          </p:cNvSpPr>
          <p:nvPr/>
        </p:nvSpPr>
        <p:spPr bwMode="auto">
          <a:xfrm flipH="1" flipV="1">
            <a:off x="4834890" y="2641600"/>
            <a:ext cx="13716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44">
            <a:extLst>
              <a:ext uri="{FF2B5EF4-FFF2-40B4-BE49-F238E27FC236}">
                <a16:creationId xmlns:a16="http://schemas.microsoft.com/office/drawing/2014/main" id="{7EAC633E-470F-CB4C-2F4A-71727BC6F212}"/>
              </a:ext>
            </a:extLst>
          </p:cNvPr>
          <p:cNvSpPr>
            <a:spLocks noChangeShapeType="1"/>
          </p:cNvSpPr>
          <p:nvPr/>
        </p:nvSpPr>
        <p:spPr bwMode="auto">
          <a:xfrm flipH="1" flipV="1">
            <a:off x="1708467" y="3112611"/>
            <a:ext cx="533400" cy="60960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5">
            <a:extLst>
              <a:ext uri="{FF2B5EF4-FFF2-40B4-BE49-F238E27FC236}">
                <a16:creationId xmlns:a16="http://schemas.microsoft.com/office/drawing/2014/main" id="{2E75E910-59B3-7879-3F5C-68A793B458F6}"/>
              </a:ext>
            </a:extLst>
          </p:cNvPr>
          <p:cNvSpPr>
            <a:spLocks noChangeShapeType="1"/>
          </p:cNvSpPr>
          <p:nvPr/>
        </p:nvSpPr>
        <p:spPr bwMode="auto">
          <a:xfrm flipV="1">
            <a:off x="2853690" y="2641600"/>
            <a:ext cx="14478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Text Box 47">
            <a:extLst>
              <a:ext uri="{FF2B5EF4-FFF2-40B4-BE49-F238E27FC236}">
                <a16:creationId xmlns:a16="http://schemas.microsoft.com/office/drawing/2014/main" id="{A5984B88-70B3-32D2-0F30-E0C43E732534}"/>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B24EE26C-B9AC-6892-CE12-376F7790D871}"/>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0122DFB2-462C-4BCA-37A8-EC762DDB5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A6FED8E1-D3CA-CE38-5570-C85F1B423C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9EC4B91C-F510-FC2F-1666-CF276FE4A7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04C82BB4-8D9E-175F-2A8F-04916B162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E7707C4C-A547-E6E0-D57C-63BB8E0AB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DC0A901B-EA36-3F81-83EE-DE48642FF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650957A0-ECA9-558E-3D9F-756CFBD340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CD3E0075-EA13-5BBB-2F15-E334A92A0C98}"/>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123DE284-068A-1F3B-A2F3-99253FF94511}"/>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995A5907-14AC-533D-1FAE-512C6442E197}"/>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D85A57EB-4DA8-88D9-F73F-2C976937FD24}"/>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294D2AD3-7101-2603-8D05-A0F3561C59A8}"/>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4FC84DC1-FACD-8EDB-98CD-05F9F6A22196}"/>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8350E1F2-255A-0E00-0694-093BAE823265}"/>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980455CE-1AB2-1612-DECE-401F3D0E0422}"/>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654C0369-AA93-D75B-5328-CF74A95D57D9}"/>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5A07EF99-57A2-9E89-9805-8CB2942E5209}"/>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C7F88F0B-8365-72E0-4976-0E95594E065D}"/>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2280514B-B5C0-BF42-04BF-300B087346FD}"/>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08FC2958-AB5C-4DB0-6338-AAC7E3C9D361}"/>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Tree>
    <p:extLst>
      <p:ext uri="{BB962C8B-B14F-4D97-AF65-F5344CB8AC3E}">
        <p14:creationId xmlns:p14="http://schemas.microsoft.com/office/powerpoint/2010/main" val="3982017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30" name="Picture 6" descr="LLM or large language model icon for AI website and apps 63132258 ...">
            <a:extLst>
              <a:ext uri="{FF2B5EF4-FFF2-40B4-BE49-F238E27FC236}">
                <a16:creationId xmlns:a16="http://schemas.microsoft.com/office/drawing/2014/main" id="{42F186A5-9885-DD5F-3814-82B69D104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95" y="742079"/>
            <a:ext cx="2103237" cy="2071273"/>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55" name="Google Shape;55;p13"/>
          <p:cNvSpPr txBox="1"/>
          <p:nvPr/>
        </p:nvSpPr>
        <p:spPr>
          <a:xfrm>
            <a:off x="1744375" y="53437"/>
            <a:ext cx="6581400" cy="393600"/>
          </a:xfrm>
          <a:prstGeom prst="rect">
            <a:avLst/>
          </a:prstGeom>
          <a:noFill/>
          <a:ln>
            <a:noFill/>
          </a:ln>
        </p:spPr>
        <p:txBody>
          <a:bodyPr spcFirstLastPara="1" wrap="square" lIns="91425" tIns="91425" rIns="91425" bIns="91425" anchor="t" anchorCtr="0">
            <a:noAutofit/>
          </a:bodyPr>
          <a:lstStyle/>
          <a:p>
            <a:r>
              <a:rPr lang="en-US" sz="1500" b="1" dirty="0">
                <a:latin typeface="Baskerville Old Face" panose="02020602080505020303" pitchFamily="18" charset="77"/>
              </a:rPr>
              <a:t>Computational Tools have the Potential to Speed up Drug Discovery Tasks</a:t>
            </a:r>
          </a:p>
        </p:txBody>
      </p:sp>
      <p:pic>
        <p:nvPicPr>
          <p:cNvPr id="60" name="Google Shape;60;p13"/>
          <p:cNvPicPr preferRelativeResize="0"/>
          <p:nvPr/>
        </p:nvPicPr>
        <p:blipFill>
          <a:blip r:embed="rId4">
            <a:alphaModFix/>
          </a:blip>
          <a:stretch>
            <a:fillRect/>
          </a:stretch>
        </p:blipFill>
        <p:spPr>
          <a:xfrm>
            <a:off x="729886" y="1363942"/>
            <a:ext cx="2658520" cy="1327094"/>
          </a:xfrm>
          <a:prstGeom prst="rect">
            <a:avLst/>
          </a:prstGeom>
          <a:noFill/>
          <a:ln>
            <a:noFill/>
          </a:ln>
        </p:spPr>
      </p:pic>
      <p:sp>
        <p:nvSpPr>
          <p:cNvPr id="61" name="Google Shape;61;p13"/>
          <p:cNvSpPr txBox="1"/>
          <p:nvPr/>
        </p:nvSpPr>
        <p:spPr>
          <a:xfrm>
            <a:off x="124561" y="2818899"/>
            <a:ext cx="4338317" cy="63222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chemeClr val="tx1"/>
                </a:solidFill>
                <a:latin typeface="Lato" panose="020F0502020204030203" pitchFamily="34" charset="0"/>
                <a:ea typeface="Lato" panose="020F0502020204030203" pitchFamily="34" charset="0"/>
                <a:cs typeface="Lato" panose="020F0502020204030203" pitchFamily="34" charset="0"/>
                <a:sym typeface="Titillium Web"/>
              </a:rPr>
              <a:t>Training GNNs on large-scale graphs is computationally expensive. </a:t>
            </a:r>
            <a:endParaRPr sz="1300" dirty="0">
              <a:solidFill>
                <a:schemeClr val="tx1"/>
              </a:solidFill>
              <a:latin typeface="Lato" panose="020F0502020204030203" pitchFamily="34" charset="0"/>
              <a:ea typeface="Lato" panose="020F0502020204030203" pitchFamily="34" charset="0"/>
              <a:cs typeface="Lato" panose="020F0502020204030203" pitchFamily="34" charset="0"/>
              <a:sym typeface="Titillium Web"/>
            </a:endParaRPr>
          </a:p>
        </p:txBody>
      </p:sp>
      <p:sp>
        <p:nvSpPr>
          <p:cNvPr id="62" name="Google Shape;62;p13"/>
          <p:cNvSpPr txBox="1"/>
          <p:nvPr/>
        </p:nvSpPr>
        <p:spPr>
          <a:xfrm>
            <a:off x="4616868" y="2796230"/>
            <a:ext cx="4752548" cy="644762"/>
          </a:xfrm>
          <a:prstGeom prst="rect">
            <a:avLst/>
          </a:prstGeom>
          <a:noFill/>
          <a:ln>
            <a:noFill/>
          </a:ln>
        </p:spPr>
        <p:txBody>
          <a:bodyPr spcFirstLastPara="1" wrap="square" lIns="91425" tIns="91425" rIns="91425" bIns="91425" anchor="t" anchorCtr="0">
            <a:spAutoFit/>
          </a:bodyPr>
          <a:lstStyle/>
          <a:p>
            <a:pPr marL="127000" lvl="0" indent="0" algn="l" rtl="0">
              <a:lnSpc>
                <a:spcPct val="115000"/>
              </a:lnSpc>
              <a:spcBef>
                <a:spcPts val="0"/>
              </a:spcBef>
              <a:spcAft>
                <a:spcPts val="0"/>
              </a:spcAft>
              <a:buNone/>
            </a:pPr>
            <a:r>
              <a:rPr lang="en" sz="1300" dirty="0">
                <a:solidFill>
                  <a:schemeClr val="tx1"/>
                </a:solidFill>
                <a:latin typeface="Titillium Web"/>
                <a:ea typeface="Titillium Web"/>
                <a:cs typeface="Titillium Web"/>
                <a:sym typeface="Titillium Web"/>
              </a:rPr>
              <a:t>LLMs can generalize well to new tasks (zero-shot predictions) but drug discovery is domain heavy.</a:t>
            </a:r>
            <a:endParaRPr sz="1300" dirty="0">
              <a:solidFill>
                <a:schemeClr val="tx1"/>
              </a:solidFill>
              <a:latin typeface="Titillium Web"/>
              <a:ea typeface="Titillium Web"/>
              <a:cs typeface="Titillium Web"/>
              <a:sym typeface="Titillium Web"/>
            </a:endParaRPr>
          </a:p>
        </p:txBody>
      </p:sp>
      <p:pic>
        <p:nvPicPr>
          <p:cNvPr id="63" name="Google Shape;63;p13"/>
          <p:cNvPicPr preferRelativeResize="0"/>
          <p:nvPr/>
        </p:nvPicPr>
        <p:blipFill>
          <a:blip r:embed="rId5">
            <a:alphaModFix/>
          </a:blip>
          <a:stretch>
            <a:fillRect/>
          </a:stretch>
        </p:blipFill>
        <p:spPr>
          <a:xfrm>
            <a:off x="27525" y="3485107"/>
            <a:ext cx="227026" cy="206387"/>
          </a:xfrm>
          <a:prstGeom prst="rect">
            <a:avLst/>
          </a:prstGeom>
          <a:noFill/>
          <a:ln>
            <a:noFill/>
          </a:ln>
        </p:spPr>
      </p:pic>
      <p:sp>
        <p:nvSpPr>
          <p:cNvPr id="64" name="Google Shape;64;p13"/>
          <p:cNvSpPr txBox="1"/>
          <p:nvPr/>
        </p:nvSpPr>
        <p:spPr>
          <a:xfrm>
            <a:off x="849954" y="1783419"/>
            <a:ext cx="21564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Lato"/>
                <a:ea typeface="Lato"/>
                <a:cs typeface="Lato"/>
                <a:sym typeface="Lato"/>
              </a:rPr>
              <a:t>Graph Neural Networks (GNNs) </a:t>
            </a:r>
            <a:endParaRPr sz="1700" dirty="0">
              <a:solidFill>
                <a:schemeClr val="dk2"/>
              </a:solidFill>
            </a:endParaRPr>
          </a:p>
        </p:txBody>
      </p:sp>
      <p:pic>
        <p:nvPicPr>
          <p:cNvPr id="66" name="Google Shape;66;p13"/>
          <p:cNvPicPr preferRelativeResize="0"/>
          <p:nvPr/>
        </p:nvPicPr>
        <p:blipFill>
          <a:blip r:embed="rId5">
            <a:alphaModFix/>
          </a:blip>
          <a:stretch>
            <a:fillRect/>
          </a:stretch>
        </p:blipFill>
        <p:spPr>
          <a:xfrm>
            <a:off x="4561699" y="3489101"/>
            <a:ext cx="227026" cy="227026"/>
          </a:xfrm>
          <a:prstGeom prst="rect">
            <a:avLst/>
          </a:prstGeom>
          <a:noFill/>
          <a:ln>
            <a:noFill/>
          </a:ln>
        </p:spPr>
      </p:pic>
      <p:pic>
        <p:nvPicPr>
          <p:cNvPr id="67" name="Google Shape;67;p13"/>
          <p:cNvPicPr preferRelativeResize="0"/>
          <p:nvPr/>
        </p:nvPicPr>
        <p:blipFill>
          <a:blip r:embed="rId5">
            <a:alphaModFix/>
          </a:blip>
          <a:stretch>
            <a:fillRect/>
          </a:stretch>
        </p:blipFill>
        <p:spPr>
          <a:xfrm>
            <a:off x="4580266" y="2913222"/>
            <a:ext cx="227026" cy="227026"/>
          </a:xfrm>
          <a:prstGeom prst="rect">
            <a:avLst/>
          </a:prstGeom>
          <a:noFill/>
          <a:ln>
            <a:noFill/>
          </a:ln>
        </p:spPr>
      </p:pic>
      <p:sp>
        <p:nvSpPr>
          <p:cNvPr id="69" name="Google Shape;69;p13"/>
          <p:cNvSpPr txBox="1"/>
          <p:nvPr/>
        </p:nvSpPr>
        <p:spPr>
          <a:xfrm>
            <a:off x="450854" y="3927221"/>
            <a:ext cx="8152560" cy="526083"/>
          </a:xfrm>
          <a:prstGeom prst="rect">
            <a:avLst/>
          </a:prstGeom>
          <a:solidFill>
            <a:srgbClr val="C27BA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b="1" dirty="0">
                <a:solidFill>
                  <a:schemeClr val="dk1"/>
                </a:solidFill>
                <a:highlight>
                  <a:schemeClr val="lt1"/>
                </a:highlight>
                <a:latin typeface="Lato" panose="020F0502020204030203" pitchFamily="34" charset="0"/>
                <a:ea typeface="Lato" panose="020F0502020204030203" pitchFamily="34" charset="0"/>
                <a:cs typeface="Lato" panose="020F0502020204030203" pitchFamily="34" charset="0"/>
                <a:sym typeface="Titillium Web"/>
              </a:rPr>
              <a:t>Goal 1: Can we make reasoning models (LLMs) leverage KG more effectively?</a:t>
            </a:r>
          </a:p>
        </p:txBody>
      </p:sp>
      <p:pic>
        <p:nvPicPr>
          <p:cNvPr id="70" name="Google Shape;70;p13"/>
          <p:cNvPicPr preferRelativeResize="0"/>
          <p:nvPr/>
        </p:nvPicPr>
        <p:blipFill>
          <a:blip r:embed="rId6">
            <a:alphaModFix/>
          </a:blip>
          <a:stretch>
            <a:fillRect/>
          </a:stretch>
        </p:blipFill>
        <p:spPr>
          <a:xfrm>
            <a:off x="27525" y="15352"/>
            <a:ext cx="1644859" cy="469600"/>
          </a:xfrm>
          <a:prstGeom prst="rect">
            <a:avLst/>
          </a:prstGeom>
          <a:noFill/>
          <a:ln>
            <a:noFill/>
          </a:ln>
        </p:spPr>
      </p:pic>
      <p:pic>
        <p:nvPicPr>
          <p:cNvPr id="68" name="Google Shape;68;p13"/>
          <p:cNvPicPr preferRelativeResize="0"/>
          <p:nvPr/>
        </p:nvPicPr>
        <p:blipFill>
          <a:blip r:embed="rId5">
            <a:alphaModFix/>
          </a:blip>
          <a:stretch>
            <a:fillRect/>
          </a:stretch>
        </p:blipFill>
        <p:spPr>
          <a:xfrm>
            <a:off x="-2955" y="2931638"/>
            <a:ext cx="227026" cy="227026"/>
          </a:xfrm>
          <a:prstGeom prst="rect">
            <a:avLst/>
          </a:prstGeom>
          <a:noFill/>
          <a:ln>
            <a:noFill/>
          </a:ln>
        </p:spPr>
      </p:pic>
      <p:pic>
        <p:nvPicPr>
          <p:cNvPr id="71" name="Google Shape;71;p13"/>
          <p:cNvPicPr preferRelativeResize="0"/>
          <p:nvPr/>
        </p:nvPicPr>
        <p:blipFill rotWithShape="1">
          <a:blip r:embed="rId7">
            <a:alphaModFix/>
          </a:blip>
          <a:srcRect/>
          <a:stretch/>
        </p:blipFill>
        <p:spPr>
          <a:xfrm>
            <a:off x="8325775" y="4"/>
            <a:ext cx="742025" cy="742075"/>
          </a:xfrm>
          <a:prstGeom prst="rect">
            <a:avLst/>
          </a:prstGeom>
          <a:noFill/>
          <a:ln>
            <a:noFill/>
          </a:ln>
        </p:spPr>
      </p:pic>
      <p:sp>
        <p:nvSpPr>
          <p:cNvPr id="3" name="Google Shape;69;p13">
            <a:extLst>
              <a:ext uri="{FF2B5EF4-FFF2-40B4-BE49-F238E27FC236}">
                <a16:creationId xmlns:a16="http://schemas.microsoft.com/office/drawing/2014/main" id="{9C5303E2-5D77-AFEE-A5C0-B127CA1A319A}"/>
              </a:ext>
            </a:extLst>
          </p:cNvPr>
          <p:cNvSpPr txBox="1"/>
          <p:nvPr/>
        </p:nvSpPr>
        <p:spPr>
          <a:xfrm>
            <a:off x="1410256" y="4543346"/>
            <a:ext cx="6233756" cy="516503"/>
          </a:xfrm>
          <a:prstGeom prst="rect">
            <a:avLst/>
          </a:prstGeom>
          <a:solidFill>
            <a:srgbClr val="C27BA0"/>
          </a:solidFill>
          <a:ln>
            <a:noFill/>
          </a:ln>
        </p:spPr>
        <p:txBody>
          <a:bodyPr spcFirstLastPara="1" wrap="square" lIns="91425" tIns="91425" rIns="91425" bIns="91425" anchor="b" anchorCtr="0">
            <a:noAutofit/>
          </a:bodyPr>
          <a:lstStyle/>
          <a:p>
            <a:pPr algn="ctr"/>
            <a:r>
              <a:rPr lang="en" sz="1700" b="1" dirty="0">
                <a:solidFill>
                  <a:schemeClr val="dk1"/>
                </a:solidFill>
                <a:highlight>
                  <a:schemeClr val="lt1"/>
                </a:highlight>
                <a:latin typeface="Lato" panose="020F0502020204030203" pitchFamily="34" charset="0"/>
                <a:ea typeface="Lato" panose="020F0502020204030203" pitchFamily="34" charset="0"/>
                <a:cs typeface="Lato" panose="020F0502020204030203" pitchFamily="34" charset="0"/>
                <a:sym typeface="Titillium Web"/>
              </a:rPr>
              <a:t>Goal 2: </a:t>
            </a:r>
            <a:r>
              <a:rPr lang="en" sz="1800" b="1" dirty="0">
                <a:solidFill>
                  <a:schemeClr val="dk1"/>
                </a:solidFill>
                <a:highlight>
                  <a:schemeClr val="lt1"/>
                </a:highlight>
                <a:latin typeface="Lato" panose="020F0502020204030203" pitchFamily="34" charset="0"/>
                <a:ea typeface="Lato" panose="020F0502020204030203" pitchFamily="34" charset="0"/>
                <a:cs typeface="Lato" panose="020F0502020204030203" pitchFamily="34" charset="0"/>
                <a:sym typeface="Titillium Web"/>
              </a:rPr>
              <a:t>Can we make GNN training more efficient?</a:t>
            </a:r>
          </a:p>
        </p:txBody>
      </p:sp>
      <p:sp>
        <p:nvSpPr>
          <p:cNvPr id="2" name="TextBox 1">
            <a:extLst>
              <a:ext uri="{FF2B5EF4-FFF2-40B4-BE49-F238E27FC236}">
                <a16:creationId xmlns:a16="http://schemas.microsoft.com/office/drawing/2014/main" id="{DE8A96AB-177A-DEF9-96A4-21FF65D647AD}"/>
              </a:ext>
            </a:extLst>
          </p:cNvPr>
          <p:cNvSpPr txBox="1"/>
          <p:nvPr/>
        </p:nvSpPr>
        <p:spPr>
          <a:xfrm>
            <a:off x="188817" y="3434791"/>
            <a:ext cx="3910045" cy="314894"/>
          </a:xfrm>
          <a:prstGeom prst="rect">
            <a:avLst/>
          </a:prstGeom>
          <a:noFill/>
        </p:spPr>
        <p:txBody>
          <a:bodyPr wrap="none" rtlCol="0">
            <a:spAutoFit/>
          </a:bodyPr>
          <a:lstStyle/>
          <a:p>
            <a:pPr lvl="0">
              <a:lnSpc>
                <a:spcPct val="115000"/>
              </a:lnSpc>
            </a:pPr>
            <a:r>
              <a:rPr lang="en-US" sz="1300" dirty="0">
                <a:solidFill>
                  <a:schemeClr val="tx1"/>
                </a:solidFill>
                <a:latin typeface="Titillium Web"/>
                <a:ea typeface="Titillium Web"/>
                <a:cs typeface="Titillium Web"/>
                <a:sym typeface="Titillium Web"/>
              </a:rPr>
              <a:t>GNNs cannot generalize to tasks they have not seen. </a:t>
            </a:r>
          </a:p>
        </p:txBody>
      </p:sp>
      <p:sp>
        <p:nvSpPr>
          <p:cNvPr id="4" name="TextBox 3">
            <a:extLst>
              <a:ext uri="{FF2B5EF4-FFF2-40B4-BE49-F238E27FC236}">
                <a16:creationId xmlns:a16="http://schemas.microsoft.com/office/drawing/2014/main" id="{1A3FFD8D-6294-78D4-9CA6-B72B2D017F6C}"/>
              </a:ext>
            </a:extLst>
          </p:cNvPr>
          <p:cNvSpPr txBox="1"/>
          <p:nvPr/>
        </p:nvSpPr>
        <p:spPr>
          <a:xfrm>
            <a:off x="4724259" y="3464161"/>
            <a:ext cx="3555782" cy="292388"/>
          </a:xfrm>
          <a:prstGeom prst="rect">
            <a:avLst/>
          </a:prstGeom>
          <a:noFill/>
        </p:spPr>
        <p:txBody>
          <a:bodyPr wrap="none" rtlCol="0">
            <a:spAutoFit/>
          </a:bodyPr>
          <a:lstStyle/>
          <a:p>
            <a:r>
              <a:rPr lang="en-US" sz="1300" dirty="0">
                <a:solidFill>
                  <a:schemeClr val="tx1"/>
                </a:solidFill>
                <a:latin typeface="Titillium Web"/>
                <a:ea typeface="Titillium Web"/>
                <a:cs typeface="Titillium Web"/>
                <a:sym typeface="Titillium Web"/>
              </a:rPr>
              <a:t>LLMs are not designed to directly utilize graphs.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64B254B-9E79-4F62-5499-F2519A2DD197}"/>
            </a:ext>
          </a:extLst>
        </p:cNvPr>
        <p:cNvGrpSpPr/>
        <p:nvPr/>
      </p:nvGrpSpPr>
      <p:grpSpPr>
        <a:xfrm>
          <a:off x="0" y="0"/>
          <a:ext cx="0" cy="0"/>
          <a:chOff x="0" y="0"/>
          <a:chExt cx="0" cy="0"/>
        </a:xfrm>
      </p:grpSpPr>
      <p:sp>
        <p:nvSpPr>
          <p:cNvPr id="118" name="Google Shape;118;p20">
            <a:extLst>
              <a:ext uri="{FF2B5EF4-FFF2-40B4-BE49-F238E27FC236}">
                <a16:creationId xmlns:a16="http://schemas.microsoft.com/office/drawing/2014/main" id="{F99AA95C-74A0-4BA3-1D3B-9C1611D88E27}"/>
              </a:ext>
            </a:extLst>
          </p:cNvPr>
          <p:cNvSpPr txBox="1">
            <a:spLocks noGrp="1"/>
          </p:cNvSpPr>
          <p:nvPr>
            <p:ph type="title"/>
          </p:nvPr>
        </p:nvSpPr>
        <p:spPr>
          <a:xfrm>
            <a:off x="1854560" y="97908"/>
            <a:ext cx="6045199" cy="387044"/>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ea typeface="Lato" panose="020F0502020204030203" pitchFamily="34" charset="0"/>
                <a:cs typeface="Lato" panose="020F0502020204030203" pitchFamily="34" charset="0"/>
              </a:rPr>
              <a:t>Main Insight: We may not need the Entire KG for Predictions</a:t>
            </a:r>
            <a:endParaRPr sz="1600" b="1" dirty="0">
              <a:latin typeface="Baskerville Old Face" panose="02020602080505020303" pitchFamily="18" charset="77"/>
              <a:ea typeface="Lato" panose="020F0502020204030203" pitchFamily="34" charset="0"/>
              <a:cs typeface="Lato" panose="020F0502020204030203" pitchFamily="34" charset="0"/>
            </a:endParaRPr>
          </a:p>
        </p:txBody>
      </p:sp>
      <p:sp>
        <p:nvSpPr>
          <p:cNvPr id="119" name="Google Shape;119;p20">
            <a:extLst>
              <a:ext uri="{FF2B5EF4-FFF2-40B4-BE49-F238E27FC236}">
                <a16:creationId xmlns:a16="http://schemas.microsoft.com/office/drawing/2014/main" id="{10F6F824-0E3D-A7F3-6390-6FB3BBB08D94}"/>
              </a:ext>
            </a:extLst>
          </p:cNvPr>
          <p:cNvSpPr txBox="1">
            <a:spLocks noGrp="1"/>
          </p:cNvSpPr>
          <p:nvPr>
            <p:ph type="body" idx="1"/>
          </p:nvPr>
        </p:nvSpPr>
        <p:spPr>
          <a:xfrm>
            <a:off x="311700" y="830125"/>
            <a:ext cx="8520600" cy="815100"/>
          </a:xfrm>
          <a:prstGeom prst="rect">
            <a:avLst/>
          </a:prstGeom>
        </p:spPr>
        <p:txBody>
          <a:bodyPr spcFirstLastPara="1" vert="horz" wrap="square" lIns="91425" tIns="91425" rIns="91425" bIns="91425" rtlCol="0" anchor="t" anchorCtr="0">
            <a:normAutofit fontScale="92500" lnSpcReduction="20000"/>
          </a:bodyPr>
          <a:lstStyle/>
          <a:p>
            <a:pPr marL="0" indent="0" algn="ctr">
              <a:spcAft>
                <a:spcPts val="1200"/>
              </a:spcAft>
              <a:buNone/>
            </a:pPr>
            <a:r>
              <a:rPr lang="en" sz="1600" dirty="0">
                <a:solidFill>
                  <a:schemeClr val="dk1"/>
                </a:solidFill>
                <a:latin typeface="Lato" panose="020F0502020204030203" pitchFamily="34" charset="0"/>
                <a:ea typeface="Lato" panose="020F0502020204030203" pitchFamily="34" charset="0"/>
                <a:cs typeface="Lato" panose="020F0502020204030203" pitchFamily="34" charset="0"/>
              </a:rPr>
              <a:t>While typical KGs contain thousands of nodes and millions of edges, only a small subgraph is often relevant for a given task </a:t>
            </a:r>
            <a:r>
              <a:rPr lang="en" sz="1600" b="1" dirty="0">
                <a:solidFill>
                  <a:schemeClr val="dk1"/>
                </a:solidFill>
                <a:latin typeface="Lato" panose="020F0502020204030203" pitchFamily="34" charset="0"/>
                <a:ea typeface="Lato" panose="020F0502020204030203" pitchFamily="34" charset="0"/>
                <a:cs typeface="Lato" panose="020F0502020204030203" pitchFamily="34" charset="0"/>
              </a:rPr>
              <a:t>[Yu et al. 2021]</a:t>
            </a:r>
            <a:endParaRPr sz="1600" b="1"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pic>
        <p:nvPicPr>
          <p:cNvPr id="120" name="Google Shape;120;p20">
            <a:extLst>
              <a:ext uri="{FF2B5EF4-FFF2-40B4-BE49-F238E27FC236}">
                <a16:creationId xmlns:a16="http://schemas.microsoft.com/office/drawing/2014/main" id="{A51B64E9-ED3B-7C6A-FF6F-5975C40EF949}"/>
              </a:ext>
            </a:extLst>
          </p:cNvPr>
          <p:cNvPicPr preferRelativeResize="0"/>
          <p:nvPr/>
        </p:nvPicPr>
        <p:blipFill rotWithShape="1">
          <a:blip r:embed="rId3">
            <a:alphaModFix/>
          </a:blip>
          <a:srcRect r="42189"/>
          <a:stretch/>
        </p:blipFill>
        <p:spPr>
          <a:xfrm>
            <a:off x="2025574" y="2236499"/>
            <a:ext cx="4405226" cy="1962150"/>
          </a:xfrm>
          <a:prstGeom prst="rect">
            <a:avLst/>
          </a:prstGeom>
          <a:noFill/>
          <a:ln>
            <a:noFill/>
          </a:ln>
        </p:spPr>
      </p:pic>
      <p:sp>
        <p:nvSpPr>
          <p:cNvPr id="121" name="Google Shape;121;p20">
            <a:extLst>
              <a:ext uri="{FF2B5EF4-FFF2-40B4-BE49-F238E27FC236}">
                <a16:creationId xmlns:a16="http://schemas.microsoft.com/office/drawing/2014/main" id="{E69EB685-39AD-EAE8-FAFA-86167355A036}"/>
              </a:ext>
            </a:extLst>
          </p:cNvPr>
          <p:cNvSpPr txBox="1"/>
          <p:nvPr/>
        </p:nvSpPr>
        <p:spPr>
          <a:xfrm>
            <a:off x="2661589" y="4112396"/>
            <a:ext cx="1262700" cy="336000"/>
          </a:xfrm>
          <a:prstGeom prst="rect">
            <a:avLst/>
          </a:prstGeom>
          <a:noFill/>
          <a:ln>
            <a:noFill/>
          </a:ln>
        </p:spPr>
        <p:txBody>
          <a:bodyPr spcFirstLastPara="1" wrap="square" lIns="91425" tIns="91425" rIns="91425" bIns="91425" anchor="t" anchorCtr="0">
            <a:noAutofit/>
          </a:bodyPr>
          <a:lstStyle/>
          <a:p>
            <a:pPr algn="ct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Entire KG</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22" name="Google Shape;122;p20">
            <a:extLst>
              <a:ext uri="{FF2B5EF4-FFF2-40B4-BE49-F238E27FC236}">
                <a16:creationId xmlns:a16="http://schemas.microsoft.com/office/drawing/2014/main" id="{64BE5533-E5DC-8D88-993F-D5FBC1601E42}"/>
              </a:ext>
            </a:extLst>
          </p:cNvPr>
          <p:cNvSpPr txBox="1"/>
          <p:nvPr/>
        </p:nvSpPr>
        <p:spPr>
          <a:xfrm>
            <a:off x="4971874" y="4112396"/>
            <a:ext cx="1808121" cy="336000"/>
          </a:xfrm>
          <a:prstGeom prst="rect">
            <a:avLst/>
          </a:prstGeom>
          <a:noFill/>
          <a:ln>
            <a:noFill/>
          </a:ln>
        </p:spPr>
        <p:txBody>
          <a:bodyPr spcFirstLastPara="1" wrap="square" lIns="91425" tIns="91425" rIns="91425" bIns="91425" anchor="t" anchorCtr="0">
            <a:noAutofit/>
          </a:bodyPr>
          <a:lstStyle/>
          <a:p>
            <a:pPr algn="ct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Relevant subgraph</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23" name="Google Shape;123;p20">
            <a:extLst>
              <a:ext uri="{FF2B5EF4-FFF2-40B4-BE49-F238E27FC236}">
                <a16:creationId xmlns:a16="http://schemas.microsoft.com/office/drawing/2014/main" id="{61DC3EF7-AF66-0FFC-AE64-1776F133ABED}"/>
              </a:ext>
            </a:extLst>
          </p:cNvPr>
          <p:cNvSpPr txBox="1"/>
          <p:nvPr/>
        </p:nvSpPr>
        <p:spPr>
          <a:xfrm>
            <a:off x="2242800" y="1772862"/>
            <a:ext cx="4188000" cy="336000"/>
          </a:xfrm>
          <a:prstGeom prst="rect">
            <a:avLst/>
          </a:prstGeom>
          <a:noFill/>
          <a:ln>
            <a:noFill/>
          </a:ln>
        </p:spPr>
        <p:txBody>
          <a:bodyPr spcFirstLastPara="1" wrap="square" lIns="91425" tIns="91425" rIns="91425" bIns="91425" anchor="t" anchorCtr="0">
            <a:noAutofit/>
          </a:bodyPr>
          <a:lstStyle/>
          <a:p>
            <a:pPr algn="ctr"/>
            <a:r>
              <a:rPr lang="en" sz="15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Task Example : Is Drug A related to Drug B ?</a:t>
            </a:r>
            <a:endParaRPr sz="15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Slide Number Placeholder 1">
            <a:extLst>
              <a:ext uri="{FF2B5EF4-FFF2-40B4-BE49-F238E27FC236}">
                <a16:creationId xmlns:a16="http://schemas.microsoft.com/office/drawing/2014/main" id="{C53FDDC4-E386-93DF-9BB8-E6D6A0ACBDD5}"/>
              </a:ext>
            </a:extLst>
          </p:cNvPr>
          <p:cNvSpPr>
            <a:spLocks noGrp="1"/>
          </p:cNvSpPr>
          <p:nvPr>
            <p:ph type="sldNum" idx="12"/>
          </p:nvPr>
        </p:nvSpPr>
        <p:spPr/>
        <p:txBody>
          <a:bodyPr/>
          <a:lstStyle/>
          <a:p>
            <a:fld id="{00000000-1234-1234-1234-123412341234}" type="slidenum">
              <a:rPr lang="en" smtClean="0">
                <a:latin typeface="Lato" panose="020F0502020204030203" pitchFamily="34" charset="0"/>
                <a:ea typeface="Lato" panose="020F0502020204030203" pitchFamily="34" charset="0"/>
                <a:cs typeface="Lato" panose="020F0502020204030203" pitchFamily="34" charset="0"/>
              </a:rPr>
              <a:pPr/>
              <a:t>4</a:t>
            </a:fld>
            <a:endParaRPr lang="en">
              <a:latin typeface="Lato" panose="020F0502020204030203" pitchFamily="34" charset="0"/>
              <a:ea typeface="Lato" panose="020F0502020204030203" pitchFamily="34" charset="0"/>
              <a:cs typeface="Lato" panose="020F0502020204030203" pitchFamily="34" charset="0"/>
            </a:endParaRPr>
          </a:p>
        </p:txBody>
      </p:sp>
      <p:pic>
        <p:nvPicPr>
          <p:cNvPr id="3" name="Google Shape;70;p13">
            <a:extLst>
              <a:ext uri="{FF2B5EF4-FFF2-40B4-BE49-F238E27FC236}">
                <a16:creationId xmlns:a16="http://schemas.microsoft.com/office/drawing/2014/main" id="{A64EB72D-9819-3EDF-ADAF-F6D38F0DA61B}"/>
              </a:ext>
            </a:extLst>
          </p:cNvPr>
          <p:cNvPicPr preferRelativeResize="0"/>
          <p:nvPr/>
        </p:nvPicPr>
        <p:blipFill>
          <a:blip r:embed="rId4">
            <a:alphaModFix/>
          </a:blip>
          <a:stretch>
            <a:fillRect/>
          </a:stretch>
        </p:blipFill>
        <p:spPr>
          <a:xfrm>
            <a:off x="27525" y="15352"/>
            <a:ext cx="1644859" cy="469600"/>
          </a:xfrm>
          <a:prstGeom prst="rect">
            <a:avLst/>
          </a:prstGeom>
          <a:noFill/>
          <a:ln>
            <a:noFill/>
          </a:ln>
        </p:spPr>
      </p:pic>
      <p:pic>
        <p:nvPicPr>
          <p:cNvPr id="4" name="Google Shape;71;p13">
            <a:extLst>
              <a:ext uri="{FF2B5EF4-FFF2-40B4-BE49-F238E27FC236}">
                <a16:creationId xmlns:a16="http://schemas.microsoft.com/office/drawing/2014/main" id="{B572B69E-7003-6DC0-D869-44A95218EF67}"/>
              </a:ext>
            </a:extLst>
          </p:cNvPr>
          <p:cNvPicPr preferRelativeResize="0"/>
          <p:nvPr/>
        </p:nvPicPr>
        <p:blipFill rotWithShape="1">
          <a:blip r:embed="rId5">
            <a:alphaModFix/>
          </a:blip>
          <a:srcRect/>
          <a:stretch/>
        </p:blipFill>
        <p:spPr>
          <a:xfrm>
            <a:off x="8325775" y="4"/>
            <a:ext cx="742025" cy="742075"/>
          </a:xfrm>
          <a:prstGeom prst="rect">
            <a:avLst/>
          </a:prstGeom>
          <a:noFill/>
          <a:ln>
            <a:noFill/>
          </a:ln>
        </p:spPr>
      </p:pic>
    </p:spTree>
    <p:extLst>
      <p:ext uri="{BB962C8B-B14F-4D97-AF65-F5344CB8AC3E}">
        <p14:creationId xmlns:p14="http://schemas.microsoft.com/office/powerpoint/2010/main" val="2472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36AD0DEE-2E79-82FF-91E7-33D7C6B539A4}"/>
            </a:ext>
          </a:extLst>
        </p:cNvPr>
        <p:cNvGrpSpPr/>
        <p:nvPr/>
      </p:nvGrpSpPr>
      <p:grpSpPr>
        <a:xfrm>
          <a:off x="0" y="0"/>
          <a:ext cx="0" cy="0"/>
          <a:chOff x="0" y="0"/>
          <a:chExt cx="0" cy="0"/>
        </a:xfrm>
      </p:grpSpPr>
      <p:sp>
        <p:nvSpPr>
          <p:cNvPr id="169" name="Google Shape;169;p25">
            <a:extLst>
              <a:ext uri="{FF2B5EF4-FFF2-40B4-BE49-F238E27FC236}">
                <a16:creationId xmlns:a16="http://schemas.microsoft.com/office/drawing/2014/main" id="{21CE8E80-05F2-6097-6507-F9C81BF18FF6}"/>
              </a:ext>
            </a:extLst>
          </p:cNvPr>
          <p:cNvSpPr txBox="1">
            <a:spLocks noGrp="1"/>
          </p:cNvSpPr>
          <p:nvPr>
            <p:ph type="title"/>
          </p:nvPr>
        </p:nvSpPr>
        <p:spPr>
          <a:xfrm>
            <a:off x="1992724" y="198602"/>
            <a:ext cx="5403110" cy="572700"/>
          </a:xfrm>
          <a:prstGeom prst="rect">
            <a:avLst/>
          </a:prstGeom>
        </p:spPr>
        <p:txBody>
          <a:bodyPr spcFirstLastPara="1" vert="horz" wrap="square" lIns="91425" tIns="91425" rIns="91425" bIns="91425" rtlCol="0" anchor="t" anchorCtr="0">
            <a:normAutofit/>
          </a:bodyPr>
          <a:lstStyle/>
          <a:p>
            <a:pPr algn="ctr"/>
            <a:r>
              <a:rPr lang="en" sz="1600" b="1" dirty="0">
                <a:latin typeface="Baskerville Old Face" panose="02020602080505020303" pitchFamily="18" charset="77"/>
              </a:rPr>
              <a:t>Problem Formulation: </a:t>
            </a:r>
            <a:r>
              <a:rPr lang="en" sz="1600" dirty="0">
                <a:latin typeface="Baskerville Old Face" panose="02020602080505020303" pitchFamily="18" charset="77"/>
              </a:rPr>
              <a:t>Inductive Reasoning</a:t>
            </a:r>
            <a:endParaRPr sz="1600" dirty="0">
              <a:latin typeface="Baskerville Old Face" panose="02020602080505020303" pitchFamily="18" charset="77"/>
            </a:endParaRPr>
          </a:p>
        </p:txBody>
      </p:sp>
      <p:sp>
        <p:nvSpPr>
          <p:cNvPr id="2" name="Slide Number Placeholder 1">
            <a:extLst>
              <a:ext uri="{FF2B5EF4-FFF2-40B4-BE49-F238E27FC236}">
                <a16:creationId xmlns:a16="http://schemas.microsoft.com/office/drawing/2014/main" id="{37DDF038-B847-5974-29AB-63E704315A54}"/>
              </a:ext>
            </a:extLst>
          </p:cNvPr>
          <p:cNvSpPr>
            <a:spLocks noGrp="1"/>
          </p:cNvSpPr>
          <p:nvPr>
            <p:ph type="sldNum" idx="12"/>
          </p:nvPr>
        </p:nvSpPr>
        <p:spPr/>
        <p:txBody>
          <a:bodyPr/>
          <a:lstStyle/>
          <a:p>
            <a:fld id="{00000000-1234-1234-1234-123412341234}" type="slidenum">
              <a:rPr lang="en" smtClean="0"/>
              <a:pPr/>
              <a:t>5</a:t>
            </a:fld>
            <a:endParaRPr lang="en"/>
          </a:p>
        </p:txBody>
      </p:sp>
      <p:pic>
        <p:nvPicPr>
          <p:cNvPr id="3" name="Google Shape;70;p13">
            <a:extLst>
              <a:ext uri="{FF2B5EF4-FFF2-40B4-BE49-F238E27FC236}">
                <a16:creationId xmlns:a16="http://schemas.microsoft.com/office/drawing/2014/main" id="{98CC9C31-5339-FAF4-8C86-9C5AF7A95E0A}"/>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4" name="Google Shape;71;p13">
            <a:extLst>
              <a:ext uri="{FF2B5EF4-FFF2-40B4-BE49-F238E27FC236}">
                <a16:creationId xmlns:a16="http://schemas.microsoft.com/office/drawing/2014/main" id="{8AF58A3F-E8D7-4112-C5E3-502D76FE7C65}"/>
              </a:ext>
            </a:extLst>
          </p:cNvPr>
          <p:cNvPicPr preferRelativeResize="0"/>
          <p:nvPr/>
        </p:nvPicPr>
        <p:blipFill rotWithShape="1">
          <a:blip r:embed="rId4">
            <a:alphaModFix/>
          </a:blip>
          <a:srcRect/>
          <a:stretch/>
        </p:blipFill>
        <p:spPr>
          <a:xfrm>
            <a:off x="8325775" y="4"/>
            <a:ext cx="742025" cy="742075"/>
          </a:xfrm>
          <a:prstGeom prst="rect">
            <a:avLst/>
          </a:prstGeom>
          <a:noFill/>
          <a:ln>
            <a:noFill/>
          </a:ln>
        </p:spPr>
      </p:pic>
      <p:pic>
        <p:nvPicPr>
          <p:cNvPr id="5" name="Picture 2" descr="Build a GNN-based real-time fraud detection solution using Amazon  SageMaker, Amazon Neptune, and the Deep Graph Library | Artificial  Intelligence">
            <a:extLst>
              <a:ext uri="{FF2B5EF4-FFF2-40B4-BE49-F238E27FC236}">
                <a16:creationId xmlns:a16="http://schemas.microsoft.com/office/drawing/2014/main" id="{40DB89A8-0395-527E-CB3E-894D0F0C7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89121"/>
            <a:ext cx="6119049" cy="276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80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p:nvPr/>
        </p:nvSpPr>
        <p:spPr>
          <a:xfrm>
            <a:off x="585722" y="1898825"/>
            <a:ext cx="6506100" cy="30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algn="ctr"/>
            <a:r>
              <a:rPr lang="en" sz="1100" b="1" dirty="0">
                <a:highlight>
                  <a:srgbClr val="EAD1DC"/>
                </a:highlight>
                <a:latin typeface="Lato"/>
                <a:ea typeface="Lato"/>
                <a:cs typeface="Lato"/>
                <a:sym typeface="Lato"/>
              </a:rPr>
              <a:t>Available data:</a:t>
            </a:r>
            <a:r>
              <a:rPr lang="en" sz="1100" dirty="0">
                <a:highlight>
                  <a:srgbClr val="EAD1DC"/>
                </a:highlight>
                <a:latin typeface="Lato"/>
                <a:ea typeface="Lato"/>
                <a:cs typeface="Lato"/>
                <a:sym typeface="Lato"/>
              </a:rPr>
              <a:t> Given a network of </a:t>
            </a:r>
            <a:r>
              <a:rPr lang="en" sz="1100" u="sng" dirty="0">
                <a:highlight>
                  <a:srgbClr val="EAD1DC"/>
                </a:highlight>
                <a:latin typeface="Lato"/>
                <a:ea typeface="Lato"/>
                <a:cs typeface="Lato"/>
                <a:sym typeface="Lato"/>
              </a:rPr>
              <a:t>observed interactions among known entities</a:t>
            </a:r>
            <a:r>
              <a:rPr lang="en" sz="1100" dirty="0">
                <a:highlight>
                  <a:srgbClr val="EAD1DC"/>
                </a:highlight>
                <a:latin typeface="Lato"/>
                <a:ea typeface="Lato"/>
                <a:cs typeface="Lato"/>
                <a:sym typeface="Lato"/>
              </a:rPr>
              <a:t> (drugs or diseases) </a:t>
            </a:r>
            <a:endParaRPr sz="1100" dirty="0">
              <a:highlight>
                <a:srgbClr val="FFE599"/>
              </a:highlight>
              <a:latin typeface="Lato"/>
              <a:ea typeface="Lato"/>
              <a:cs typeface="Lato"/>
              <a:sym typeface="Lato"/>
            </a:endParaRPr>
          </a:p>
        </p:txBody>
      </p:sp>
      <p:sp>
        <p:nvSpPr>
          <p:cNvPr id="169" name="Google Shape;169;p25"/>
          <p:cNvSpPr txBox="1">
            <a:spLocks noGrp="1"/>
          </p:cNvSpPr>
          <p:nvPr>
            <p:ph type="title"/>
          </p:nvPr>
        </p:nvSpPr>
        <p:spPr>
          <a:xfrm>
            <a:off x="2297524" y="46277"/>
            <a:ext cx="5403110" cy="572700"/>
          </a:xfrm>
          <a:prstGeom prst="rect">
            <a:avLst/>
          </a:prstGeom>
        </p:spPr>
        <p:txBody>
          <a:bodyPr spcFirstLastPara="1" vert="horz" wrap="square" lIns="91425" tIns="91425" rIns="91425" bIns="91425" rtlCol="0" anchor="t" anchorCtr="0">
            <a:normAutofit/>
          </a:bodyPr>
          <a:lstStyle/>
          <a:p>
            <a:pPr algn="ctr"/>
            <a:r>
              <a:rPr lang="en" sz="1600" b="1" dirty="0">
                <a:latin typeface="Baskerville Old Face" panose="02020602080505020303" pitchFamily="18" charset="77"/>
              </a:rPr>
              <a:t>Problem Formulation: </a:t>
            </a:r>
            <a:r>
              <a:rPr lang="en" sz="1600" dirty="0">
                <a:latin typeface="Baskerville Old Face" panose="02020602080505020303" pitchFamily="18" charset="77"/>
              </a:rPr>
              <a:t>Inductive Reasoning</a:t>
            </a:r>
            <a:endParaRPr sz="1600" dirty="0">
              <a:latin typeface="Baskerville Old Face" panose="02020602080505020303" pitchFamily="18" charset="77"/>
            </a:endParaRPr>
          </a:p>
        </p:txBody>
      </p:sp>
      <p:pic>
        <p:nvPicPr>
          <p:cNvPr id="170" name="Google Shape;170;p25"/>
          <p:cNvPicPr preferRelativeResize="0"/>
          <p:nvPr/>
        </p:nvPicPr>
        <p:blipFill rotWithShape="1">
          <a:blip r:embed="rId3">
            <a:alphaModFix/>
          </a:blip>
          <a:srcRect t="41163" r="49657" b="11122"/>
          <a:stretch/>
        </p:blipFill>
        <p:spPr>
          <a:xfrm>
            <a:off x="1617450" y="1788877"/>
            <a:ext cx="2464476" cy="1436000"/>
          </a:xfrm>
          <a:prstGeom prst="rect">
            <a:avLst/>
          </a:prstGeom>
          <a:noFill/>
          <a:ln>
            <a:noFill/>
          </a:ln>
        </p:spPr>
      </p:pic>
      <p:sp>
        <p:nvSpPr>
          <p:cNvPr id="171" name="Google Shape;171;p25"/>
          <p:cNvSpPr txBox="1"/>
          <p:nvPr/>
        </p:nvSpPr>
        <p:spPr>
          <a:xfrm>
            <a:off x="384900" y="3783592"/>
            <a:ext cx="8622950" cy="3087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r>
              <a:rPr lang="en" sz="1100" b="1" dirty="0">
                <a:solidFill>
                  <a:schemeClr val="dk1"/>
                </a:solidFill>
                <a:latin typeface="Lato"/>
                <a:ea typeface="Lato"/>
                <a:cs typeface="Lato"/>
                <a:sym typeface="Lato"/>
              </a:rPr>
              <a:t>Task:</a:t>
            </a:r>
            <a:r>
              <a:rPr lang="en" sz="1100" dirty="0">
                <a:solidFill>
                  <a:schemeClr val="dk1"/>
                </a:solidFill>
                <a:latin typeface="Lato"/>
                <a:ea typeface="Lato"/>
                <a:cs typeface="Lato"/>
                <a:sym typeface="Lato"/>
              </a:rPr>
              <a:t> Reason over the KG to predict unobserved interactions between a known entity and an emerging entity or two emerging entities. </a:t>
            </a:r>
            <a:endParaRPr sz="1800" dirty="0">
              <a:solidFill>
                <a:schemeClr val="dk2"/>
              </a:solidFill>
            </a:endParaRPr>
          </a:p>
        </p:txBody>
      </p:sp>
      <p:pic>
        <p:nvPicPr>
          <p:cNvPr id="172" name="Google Shape;172;p25"/>
          <p:cNvPicPr preferRelativeResize="0"/>
          <p:nvPr/>
        </p:nvPicPr>
        <p:blipFill rotWithShape="1">
          <a:blip r:embed="rId3">
            <a:alphaModFix/>
          </a:blip>
          <a:srcRect l="50685" b="11119"/>
          <a:stretch/>
        </p:blipFill>
        <p:spPr>
          <a:xfrm>
            <a:off x="4234200" y="525000"/>
            <a:ext cx="2464476" cy="2730576"/>
          </a:xfrm>
          <a:prstGeom prst="rect">
            <a:avLst/>
          </a:prstGeom>
          <a:noFill/>
          <a:ln>
            <a:noFill/>
          </a:ln>
        </p:spPr>
      </p:pic>
      <p:pic>
        <p:nvPicPr>
          <p:cNvPr id="173" name="Google Shape;173;p25"/>
          <p:cNvPicPr preferRelativeResize="0"/>
          <p:nvPr/>
        </p:nvPicPr>
        <p:blipFill rotWithShape="1">
          <a:blip r:embed="rId3">
            <a:alphaModFix/>
          </a:blip>
          <a:srcRect t="89310"/>
          <a:stretch/>
        </p:blipFill>
        <p:spPr>
          <a:xfrm>
            <a:off x="1718372" y="4241990"/>
            <a:ext cx="5697837" cy="421228"/>
          </a:xfrm>
          <a:prstGeom prst="rect">
            <a:avLst/>
          </a:prstGeom>
          <a:noFill/>
          <a:ln>
            <a:noFill/>
          </a:ln>
        </p:spPr>
      </p:pic>
      <p:sp>
        <p:nvSpPr>
          <p:cNvPr id="174" name="Google Shape;174;p25"/>
          <p:cNvSpPr txBox="1"/>
          <p:nvPr/>
        </p:nvSpPr>
        <p:spPr>
          <a:xfrm>
            <a:off x="384900" y="3255576"/>
            <a:ext cx="8622950" cy="27636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algn="just"/>
            <a:r>
              <a:rPr lang="en" sz="1100" b="1" dirty="0">
                <a:solidFill>
                  <a:schemeClr val="dk1"/>
                </a:solidFill>
                <a:highlight>
                  <a:srgbClr val="A2C4C9"/>
                </a:highlight>
                <a:latin typeface="Lato"/>
                <a:ea typeface="Lato"/>
                <a:cs typeface="Lato"/>
                <a:sym typeface="Lato"/>
              </a:rPr>
              <a:t>Ideation</a:t>
            </a:r>
            <a:r>
              <a:rPr lang="en" sz="1100" dirty="0">
                <a:solidFill>
                  <a:schemeClr val="dk1"/>
                </a:solidFill>
                <a:highlight>
                  <a:srgbClr val="A2C4C9"/>
                </a:highlight>
                <a:latin typeface="Lato"/>
                <a:ea typeface="Lato"/>
                <a:cs typeface="Lato"/>
                <a:sym typeface="Lato"/>
              </a:rPr>
              <a:t> : </a:t>
            </a:r>
            <a:r>
              <a:rPr lang="en" sz="1100" u="sng" dirty="0">
                <a:solidFill>
                  <a:schemeClr val="dk1"/>
                </a:solidFill>
                <a:highlight>
                  <a:srgbClr val="A2C4C9"/>
                </a:highlight>
                <a:latin typeface="Lato"/>
                <a:ea typeface="Lato"/>
                <a:cs typeface="Lato"/>
                <a:sym typeface="Lato"/>
              </a:rPr>
              <a:t>The observed interactions and biomedical network</a:t>
            </a:r>
            <a:r>
              <a:rPr lang="en" sz="1100" dirty="0">
                <a:solidFill>
                  <a:schemeClr val="dk1"/>
                </a:solidFill>
                <a:highlight>
                  <a:srgbClr val="A2C4C9"/>
                </a:highlight>
                <a:latin typeface="Lato"/>
                <a:ea typeface="Lato"/>
                <a:cs typeface="Lato"/>
                <a:sym typeface="Lato"/>
              </a:rPr>
              <a:t> are integrated to </a:t>
            </a:r>
            <a:r>
              <a:rPr lang="en" sz="1100" u="sng" dirty="0">
                <a:solidFill>
                  <a:schemeClr val="dk1"/>
                </a:solidFill>
                <a:highlight>
                  <a:srgbClr val="A2C4C9"/>
                </a:highlight>
                <a:latin typeface="Lato"/>
                <a:ea typeface="Lato"/>
                <a:cs typeface="Lato"/>
                <a:sym typeface="Lato"/>
              </a:rPr>
              <a:t>create a richer representation </a:t>
            </a:r>
            <a:r>
              <a:rPr lang="en" sz="1100" dirty="0">
                <a:solidFill>
                  <a:schemeClr val="dk1"/>
                </a:solidFill>
                <a:highlight>
                  <a:srgbClr val="A2C4C9"/>
                </a:highlight>
                <a:latin typeface="Lato"/>
                <a:ea typeface="Lato"/>
                <a:cs typeface="Lato"/>
                <a:sym typeface="Lato"/>
              </a:rPr>
              <a:t>for the prediction task.</a:t>
            </a:r>
            <a:endParaRPr sz="1800" dirty="0">
              <a:solidFill>
                <a:schemeClr val="dk2"/>
              </a:solidFill>
              <a:highlight>
                <a:srgbClr val="A2C4C9"/>
              </a:highlight>
            </a:endParaRPr>
          </a:p>
        </p:txBody>
      </p:sp>
      <p:pic>
        <p:nvPicPr>
          <p:cNvPr id="175" name="Google Shape;175;p25"/>
          <p:cNvPicPr preferRelativeResize="0"/>
          <p:nvPr/>
        </p:nvPicPr>
        <p:blipFill rotWithShape="1">
          <a:blip r:embed="rId3">
            <a:alphaModFix/>
          </a:blip>
          <a:srcRect r="49657" b="58228"/>
          <a:stretch/>
        </p:blipFill>
        <p:spPr>
          <a:xfrm>
            <a:off x="1617450" y="574293"/>
            <a:ext cx="2464476" cy="1257124"/>
          </a:xfrm>
          <a:prstGeom prst="rect">
            <a:avLst/>
          </a:prstGeom>
          <a:noFill/>
          <a:ln>
            <a:noFill/>
          </a:ln>
        </p:spPr>
      </p:pic>
      <p:sp>
        <p:nvSpPr>
          <p:cNvPr id="176" name="Google Shape;176;p25"/>
          <p:cNvSpPr txBox="1"/>
          <p:nvPr/>
        </p:nvSpPr>
        <p:spPr>
          <a:xfrm>
            <a:off x="226550" y="3415613"/>
            <a:ext cx="8781300" cy="308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r>
              <a:rPr lang="en" sz="1100" b="1" dirty="0">
                <a:solidFill>
                  <a:schemeClr val="dk1"/>
                </a:solidFill>
                <a:highlight>
                  <a:srgbClr val="FFE599"/>
                </a:highlight>
                <a:latin typeface="Lato"/>
                <a:ea typeface="Lato"/>
                <a:cs typeface="Lato"/>
                <a:sym typeface="Lato"/>
              </a:rPr>
              <a:t>External Knowledge:</a:t>
            </a:r>
            <a:r>
              <a:rPr lang="en" sz="1100" dirty="0">
                <a:solidFill>
                  <a:schemeClr val="dk1"/>
                </a:solidFill>
                <a:highlight>
                  <a:srgbClr val="FFE599"/>
                </a:highlight>
                <a:latin typeface="Lato"/>
                <a:ea typeface="Lato"/>
                <a:cs typeface="Lato"/>
                <a:sym typeface="Lato"/>
              </a:rPr>
              <a:t>  a </a:t>
            </a:r>
            <a:r>
              <a:rPr lang="en" sz="1100" u="sng" dirty="0">
                <a:solidFill>
                  <a:schemeClr val="dk1"/>
                </a:solidFill>
                <a:highlight>
                  <a:srgbClr val="FFE599"/>
                </a:highlight>
                <a:latin typeface="Lato"/>
                <a:ea typeface="Lato"/>
                <a:cs typeface="Lato"/>
                <a:sym typeface="Lato"/>
              </a:rPr>
              <a:t>broader biomedical network</a:t>
            </a:r>
            <a:r>
              <a:rPr lang="en" sz="1100" dirty="0">
                <a:solidFill>
                  <a:schemeClr val="dk1"/>
                </a:solidFill>
                <a:highlight>
                  <a:srgbClr val="FFE599"/>
                </a:highlight>
                <a:latin typeface="Lato"/>
                <a:ea typeface="Lato"/>
                <a:cs typeface="Lato"/>
                <a:sym typeface="Lato"/>
              </a:rPr>
              <a:t> with additional relationships between various entities (drugs, diseases, genes, etc.). </a:t>
            </a:r>
            <a:endParaRPr sz="1800" dirty="0">
              <a:solidFill>
                <a:schemeClr val="dk2"/>
              </a:solidFill>
              <a:highlight>
                <a:srgbClr val="FFE599"/>
              </a:highlight>
            </a:endParaRPr>
          </a:p>
        </p:txBody>
      </p:sp>
      <p:sp>
        <p:nvSpPr>
          <p:cNvPr id="2" name="Slide Number Placeholder 1">
            <a:extLst>
              <a:ext uri="{FF2B5EF4-FFF2-40B4-BE49-F238E27FC236}">
                <a16:creationId xmlns:a16="http://schemas.microsoft.com/office/drawing/2014/main" id="{9CDF47CE-73DB-C319-904D-DAF9148CAB2E}"/>
              </a:ext>
            </a:extLst>
          </p:cNvPr>
          <p:cNvSpPr>
            <a:spLocks noGrp="1"/>
          </p:cNvSpPr>
          <p:nvPr>
            <p:ph type="sldNum" idx="12"/>
          </p:nvPr>
        </p:nvSpPr>
        <p:spPr/>
        <p:txBody>
          <a:bodyPr/>
          <a:lstStyle/>
          <a:p>
            <a:fld id="{00000000-1234-1234-1234-123412341234}" type="slidenum">
              <a:rPr lang="en" smtClean="0"/>
              <a:pPr/>
              <a:t>6</a:t>
            </a:fld>
            <a:endParaRPr lang="en"/>
          </a:p>
        </p:txBody>
      </p:sp>
      <p:pic>
        <p:nvPicPr>
          <p:cNvPr id="3" name="Google Shape;70;p13">
            <a:extLst>
              <a:ext uri="{FF2B5EF4-FFF2-40B4-BE49-F238E27FC236}">
                <a16:creationId xmlns:a16="http://schemas.microsoft.com/office/drawing/2014/main" id="{A833C9DC-F791-12BA-AEBB-CFCB14EA8709}"/>
              </a:ext>
            </a:extLst>
          </p:cNvPr>
          <p:cNvPicPr preferRelativeResize="0"/>
          <p:nvPr/>
        </p:nvPicPr>
        <p:blipFill>
          <a:blip r:embed="rId4">
            <a:alphaModFix/>
          </a:blip>
          <a:stretch>
            <a:fillRect/>
          </a:stretch>
        </p:blipFill>
        <p:spPr>
          <a:xfrm>
            <a:off x="27525" y="15352"/>
            <a:ext cx="1644859" cy="469600"/>
          </a:xfrm>
          <a:prstGeom prst="rect">
            <a:avLst/>
          </a:prstGeom>
          <a:noFill/>
          <a:ln>
            <a:noFill/>
          </a:ln>
        </p:spPr>
      </p:pic>
      <p:pic>
        <p:nvPicPr>
          <p:cNvPr id="4" name="Google Shape;71;p13">
            <a:extLst>
              <a:ext uri="{FF2B5EF4-FFF2-40B4-BE49-F238E27FC236}">
                <a16:creationId xmlns:a16="http://schemas.microsoft.com/office/drawing/2014/main" id="{A5C54D93-FC55-D11A-A374-903720179CD6}"/>
              </a:ext>
            </a:extLst>
          </p:cNvPr>
          <p:cNvPicPr preferRelativeResize="0"/>
          <p:nvPr/>
        </p:nvPicPr>
        <p:blipFill rotWithShape="1">
          <a:blip r:embed="rId5">
            <a:alphaModFix/>
          </a:blip>
          <a:srcRect/>
          <a:stretch/>
        </p:blipFill>
        <p:spPr>
          <a:xfrm>
            <a:off x="8325775" y="4"/>
            <a:ext cx="742025" cy="742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7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11A9FCB-AB0E-54B4-CE9F-370C97EB6479}"/>
            </a:ext>
          </a:extLst>
        </p:cNvPr>
        <p:cNvGrpSpPr/>
        <p:nvPr/>
      </p:nvGrpSpPr>
      <p:grpSpPr>
        <a:xfrm>
          <a:off x="0" y="0"/>
          <a:ext cx="0" cy="0"/>
          <a:chOff x="0" y="0"/>
          <a:chExt cx="0" cy="0"/>
        </a:xfrm>
      </p:grpSpPr>
      <p:sp>
        <p:nvSpPr>
          <p:cNvPr id="118" name="Google Shape;118;p20">
            <a:extLst>
              <a:ext uri="{FF2B5EF4-FFF2-40B4-BE49-F238E27FC236}">
                <a16:creationId xmlns:a16="http://schemas.microsoft.com/office/drawing/2014/main" id="{415A1429-068A-CCBA-EBCA-046C3FD897C5}"/>
              </a:ext>
            </a:extLst>
          </p:cNvPr>
          <p:cNvSpPr txBox="1">
            <a:spLocks noGrp="1"/>
          </p:cNvSpPr>
          <p:nvPr>
            <p:ph type="title"/>
          </p:nvPr>
        </p:nvSpPr>
        <p:spPr>
          <a:xfrm>
            <a:off x="1854560" y="97908"/>
            <a:ext cx="6045199" cy="387044"/>
          </a:xfrm>
          <a:prstGeom prst="rect">
            <a:avLst/>
          </a:prstGeom>
        </p:spPr>
        <p:txBody>
          <a:bodyPr spcFirstLastPara="1" vert="horz" wrap="square" lIns="91425" tIns="91425" rIns="91425" bIns="91425" rtlCol="0" anchor="t" anchorCtr="0">
            <a:noAutofit/>
          </a:bodyPr>
          <a:lstStyle/>
          <a:p>
            <a:pPr algn="ctr"/>
            <a:r>
              <a:rPr lang="en" sz="1600" b="1" dirty="0">
                <a:latin typeface="Baskerville Old Face" panose="02020602080505020303" pitchFamily="18" charset="77"/>
                <a:ea typeface="Lato" panose="020F0502020204030203" pitchFamily="34" charset="0"/>
                <a:cs typeface="Lato" panose="020F0502020204030203" pitchFamily="34" charset="0"/>
              </a:rPr>
              <a:t>Previous Studies on KGs &amp; LLMs for Drug Discovery</a:t>
            </a:r>
            <a:endParaRPr sz="1600" b="1" dirty="0">
              <a:latin typeface="Baskerville Old Face" panose="02020602080505020303" pitchFamily="18" charset="77"/>
              <a:ea typeface="Lato" panose="020F0502020204030203" pitchFamily="34" charset="0"/>
              <a:cs typeface="Lato" panose="020F0502020204030203" pitchFamily="34" charset="0"/>
            </a:endParaRPr>
          </a:p>
        </p:txBody>
      </p:sp>
      <p:sp>
        <p:nvSpPr>
          <p:cNvPr id="119" name="Google Shape;119;p20">
            <a:extLst>
              <a:ext uri="{FF2B5EF4-FFF2-40B4-BE49-F238E27FC236}">
                <a16:creationId xmlns:a16="http://schemas.microsoft.com/office/drawing/2014/main" id="{D5F147D9-DA24-95C3-2A6E-CA7CD88F2BCF}"/>
              </a:ext>
            </a:extLst>
          </p:cNvPr>
          <p:cNvSpPr txBox="1">
            <a:spLocks noGrp="1"/>
          </p:cNvSpPr>
          <p:nvPr>
            <p:ph type="body" idx="1"/>
          </p:nvPr>
        </p:nvSpPr>
        <p:spPr>
          <a:xfrm>
            <a:off x="144970" y="830124"/>
            <a:ext cx="8922829" cy="1252448"/>
          </a:xfrm>
          <a:prstGeom prst="rect">
            <a:avLst/>
          </a:prstGeom>
        </p:spPr>
        <p:txBody>
          <a:bodyPr spcFirstLastPara="1" vert="horz" wrap="square" lIns="91425" tIns="91425" rIns="91425" bIns="91425" rtlCol="0" anchor="t" anchorCtr="0">
            <a:noAutofit/>
          </a:bodyPr>
          <a:lstStyle/>
          <a:p>
            <a:pPr marL="285750" indent="-285750" algn="just">
              <a:spcAft>
                <a:spcPts val="1200"/>
              </a:spcAft>
              <a:buFontTx/>
              <a:buChar char="-"/>
            </a:pPr>
            <a:r>
              <a:rPr lang="en" sz="1500" b="1" dirty="0">
                <a:solidFill>
                  <a:schemeClr val="tx1"/>
                </a:solidFill>
                <a:latin typeface="Lato" panose="020F0502020204030203" pitchFamily="34" charset="0"/>
                <a:ea typeface="Lato" panose="020F0502020204030203" pitchFamily="34" charset="0"/>
                <a:cs typeface="Lato" panose="020F0502020204030203" pitchFamily="34" charset="0"/>
              </a:rPr>
              <a:t>Inductive reasoning over KGs for drug discovery tasks have predominantly been GNN based</a:t>
            </a:r>
          </a:p>
          <a:p>
            <a:pPr marL="742950" lvl="1" indent="-285750" algn="just">
              <a:spcAft>
                <a:spcPts val="1200"/>
              </a:spcAft>
              <a:buFont typeface="Arial" panose="020B0604020202020204" pitchFamily="34" charset="0"/>
              <a:buChar char="•"/>
            </a:pPr>
            <a:r>
              <a:rPr lang="en" sz="1500" i="1" dirty="0" err="1">
                <a:solidFill>
                  <a:schemeClr val="tx1"/>
                </a:solidFill>
                <a:latin typeface="Lato" panose="020F0502020204030203" pitchFamily="34" charset="0"/>
                <a:ea typeface="Lato" panose="020F0502020204030203" pitchFamily="34" charset="0"/>
                <a:cs typeface="Lato" panose="020F0502020204030203" pitchFamily="34" charset="0"/>
              </a:rPr>
              <a:t>EmerGNN</a:t>
            </a:r>
            <a:r>
              <a:rPr lang="en" sz="1500" i="1" dirty="0">
                <a:solidFill>
                  <a:schemeClr val="tx1"/>
                </a:solidFill>
                <a:latin typeface="Lato" panose="020F0502020204030203" pitchFamily="34" charset="0"/>
                <a:ea typeface="Lato" panose="020F0502020204030203" pitchFamily="34" charset="0"/>
                <a:cs typeface="Lato" panose="020F0502020204030203" pitchFamily="34" charset="0"/>
              </a:rPr>
              <a:t>, 2023</a:t>
            </a:r>
          </a:p>
          <a:p>
            <a:pPr marL="742950" lvl="1" indent="-285750" algn="just">
              <a:spcAft>
                <a:spcPts val="1200"/>
              </a:spcAft>
              <a:buFont typeface="Arial" panose="020B0604020202020204" pitchFamily="34" charset="0"/>
              <a:buChar char="•"/>
            </a:pPr>
            <a:r>
              <a:rPr lang="en-US" sz="1500" i="1" dirty="0">
                <a:solidFill>
                  <a:schemeClr val="tx1"/>
                </a:solidFill>
                <a:latin typeface="Lato" panose="020F0502020204030203" pitchFamily="34" charset="0"/>
                <a:ea typeface="Lato" panose="020F0502020204030203" pitchFamily="34" charset="0"/>
                <a:cs typeface="Lato" panose="020F0502020204030203" pitchFamily="34" charset="0"/>
              </a:rPr>
              <a:t>CSSE-DDI, 2024</a:t>
            </a:r>
            <a:endParaRPr lang="en" sz="15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just">
              <a:spcAft>
                <a:spcPts val="1200"/>
              </a:spcAft>
              <a:buNone/>
            </a:pPr>
            <a:r>
              <a:rPr lang="en" sz="1500" dirty="0">
                <a:solidFill>
                  <a:schemeClr val="tx1"/>
                </a:solidFill>
                <a:latin typeface="Lato" panose="020F0502020204030203" pitchFamily="34" charset="0"/>
                <a:ea typeface="Lato" panose="020F0502020204030203" pitchFamily="34" charset="0"/>
                <a:cs typeface="Lato" panose="020F0502020204030203" pitchFamily="34" charset="0"/>
              </a:rPr>
              <a:t>	</a:t>
            </a:r>
          </a:p>
          <a:p>
            <a:pPr marL="0" indent="0" algn="just">
              <a:spcAft>
                <a:spcPts val="1200"/>
              </a:spcAft>
              <a:buNone/>
            </a:pPr>
            <a:endParaRPr sz="15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663F6F28-182A-B05C-2B12-87E4275ABD87}"/>
              </a:ext>
            </a:extLst>
          </p:cNvPr>
          <p:cNvSpPr>
            <a:spLocks noGrp="1"/>
          </p:cNvSpPr>
          <p:nvPr>
            <p:ph type="sldNum" idx="12"/>
          </p:nvPr>
        </p:nvSpPr>
        <p:spPr/>
        <p:txBody>
          <a:bodyPr/>
          <a:lstStyle/>
          <a:p>
            <a:fld id="{00000000-1234-1234-1234-123412341234}" type="slidenum">
              <a:rPr lang="en" smtClean="0">
                <a:latin typeface="Lato" panose="020F0502020204030203" pitchFamily="34" charset="0"/>
                <a:ea typeface="Lato" panose="020F0502020204030203" pitchFamily="34" charset="0"/>
                <a:cs typeface="Lato" panose="020F0502020204030203" pitchFamily="34" charset="0"/>
              </a:rPr>
              <a:pPr/>
              <a:t>7</a:t>
            </a:fld>
            <a:endParaRPr lang="en">
              <a:latin typeface="Lato" panose="020F0502020204030203" pitchFamily="34" charset="0"/>
              <a:ea typeface="Lato" panose="020F0502020204030203" pitchFamily="34" charset="0"/>
              <a:cs typeface="Lato" panose="020F0502020204030203" pitchFamily="34" charset="0"/>
            </a:endParaRPr>
          </a:p>
        </p:txBody>
      </p:sp>
      <p:pic>
        <p:nvPicPr>
          <p:cNvPr id="3" name="Google Shape;70;p13">
            <a:extLst>
              <a:ext uri="{FF2B5EF4-FFF2-40B4-BE49-F238E27FC236}">
                <a16:creationId xmlns:a16="http://schemas.microsoft.com/office/drawing/2014/main" id="{7F71E546-A484-E956-0F50-B6CF0A0A4EB6}"/>
              </a:ext>
            </a:extLst>
          </p:cNvPr>
          <p:cNvPicPr preferRelativeResize="0"/>
          <p:nvPr/>
        </p:nvPicPr>
        <p:blipFill>
          <a:blip r:embed="rId3">
            <a:alphaModFix/>
          </a:blip>
          <a:stretch>
            <a:fillRect/>
          </a:stretch>
        </p:blipFill>
        <p:spPr>
          <a:xfrm>
            <a:off x="27525" y="15352"/>
            <a:ext cx="1644859" cy="469600"/>
          </a:xfrm>
          <a:prstGeom prst="rect">
            <a:avLst/>
          </a:prstGeom>
          <a:noFill/>
          <a:ln>
            <a:noFill/>
          </a:ln>
        </p:spPr>
      </p:pic>
      <p:pic>
        <p:nvPicPr>
          <p:cNvPr id="4" name="Google Shape;71;p13">
            <a:extLst>
              <a:ext uri="{FF2B5EF4-FFF2-40B4-BE49-F238E27FC236}">
                <a16:creationId xmlns:a16="http://schemas.microsoft.com/office/drawing/2014/main" id="{91B73F75-CA94-4157-AFF9-5964FE26B7F0}"/>
              </a:ext>
            </a:extLst>
          </p:cNvPr>
          <p:cNvPicPr preferRelativeResize="0"/>
          <p:nvPr/>
        </p:nvPicPr>
        <p:blipFill rotWithShape="1">
          <a:blip r:embed="rId4">
            <a:alphaModFix/>
          </a:blip>
          <a:srcRect/>
          <a:stretch/>
        </p:blipFill>
        <p:spPr>
          <a:xfrm>
            <a:off x="8325775" y="4"/>
            <a:ext cx="742025" cy="742075"/>
          </a:xfrm>
          <a:prstGeom prst="rect">
            <a:avLst/>
          </a:prstGeom>
          <a:noFill/>
          <a:ln>
            <a:noFill/>
          </a:ln>
        </p:spPr>
      </p:pic>
      <p:sp>
        <p:nvSpPr>
          <p:cNvPr id="5" name="Google Shape;119;p20">
            <a:extLst>
              <a:ext uri="{FF2B5EF4-FFF2-40B4-BE49-F238E27FC236}">
                <a16:creationId xmlns:a16="http://schemas.microsoft.com/office/drawing/2014/main" id="{14C204CB-A2FD-6EC7-8CD4-08569C59B5FD}"/>
              </a:ext>
            </a:extLst>
          </p:cNvPr>
          <p:cNvSpPr txBox="1">
            <a:spLocks/>
          </p:cNvSpPr>
          <p:nvPr/>
        </p:nvSpPr>
        <p:spPr>
          <a:xfrm>
            <a:off x="27525" y="2486646"/>
            <a:ext cx="8922829" cy="182673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FontTx/>
              <a:buChar char="-"/>
            </a:pPr>
            <a:r>
              <a:rPr lang="en" sz="15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Tasks involving KGs + LLMs have mainly focused on:</a:t>
            </a:r>
          </a:p>
          <a:p>
            <a:pPr marL="0" indent="0" algn="just">
              <a:buNone/>
            </a:pPr>
            <a:endParaRPr lang="en" sz="1500" b="1" dirty="0">
              <a:solidFill>
                <a:schemeClr val="tx1"/>
              </a:solidFill>
              <a:latin typeface="Lato" panose="020F0502020204030203" pitchFamily="34" charset="0"/>
              <a:ea typeface="Lato" panose="020F0502020204030203" pitchFamily="34" charset="0"/>
              <a:cs typeface="Lato" panose="020F0502020204030203" pitchFamily="34" charset="0"/>
              <a:sym typeface="Lato"/>
            </a:endParaRPr>
          </a:p>
          <a:p>
            <a:pPr marL="742950" lvl="1" indent="-285750" algn="just">
              <a:spcAft>
                <a:spcPts val="1200"/>
              </a:spcAft>
              <a:buFont typeface="Arial" panose="020B0604020202020204" pitchFamily="34" charset="0"/>
              <a:buChar char="•"/>
            </a:pP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Hybrid training of GNN + LLMs (</a:t>
            </a:r>
            <a:r>
              <a:rPr lang="en-US" sz="1500" i="1" dirty="0" err="1">
                <a:solidFill>
                  <a:schemeClr val="tx1"/>
                </a:solidFill>
                <a:latin typeface="Lato" panose="020F0502020204030203" pitchFamily="34" charset="0"/>
                <a:ea typeface="Lato" panose="020F0502020204030203" pitchFamily="34" charset="0"/>
                <a:cs typeface="Lato" panose="020F0502020204030203" pitchFamily="34" charset="0"/>
              </a:rPr>
              <a:t>GraphLLM</a:t>
            </a:r>
            <a:r>
              <a:rPr lang="en-US" sz="1500" i="1" dirty="0">
                <a:solidFill>
                  <a:schemeClr val="tx1"/>
                </a:solidFill>
                <a:latin typeface="Lato" panose="020F0502020204030203" pitchFamily="34" charset="0"/>
                <a:ea typeface="Lato" panose="020F0502020204030203" pitchFamily="34" charset="0"/>
                <a:cs typeface="Lato" panose="020F0502020204030203" pitchFamily="34" charset="0"/>
              </a:rPr>
              <a:t>, 2023</a:t>
            </a: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a:t>
            </a:r>
          </a:p>
          <a:p>
            <a:pPr marL="742950" lvl="1" indent="-285750" algn="just">
              <a:spcAft>
                <a:spcPts val="1200"/>
              </a:spcAft>
              <a:buFont typeface="Arial" panose="020B0604020202020204" pitchFamily="34" charset="0"/>
              <a:buChar char="•"/>
            </a:pP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Training a subgraph extraction module (</a:t>
            </a:r>
            <a:r>
              <a:rPr lang="en-US" sz="1500" i="1" dirty="0">
                <a:solidFill>
                  <a:schemeClr val="tx1"/>
                </a:solidFill>
                <a:latin typeface="Lato" panose="020F0502020204030203" pitchFamily="34" charset="0"/>
                <a:ea typeface="Lato" panose="020F0502020204030203" pitchFamily="34" charset="0"/>
                <a:cs typeface="Lato" panose="020F0502020204030203" pitchFamily="34" charset="0"/>
              </a:rPr>
              <a:t>ROG, GNN-RAG ,2024</a:t>
            </a: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a:t>
            </a:r>
          </a:p>
          <a:p>
            <a:pPr marL="742950" lvl="1" indent="-285750" algn="just">
              <a:spcAft>
                <a:spcPts val="1200"/>
              </a:spcAft>
              <a:buFont typeface="Arial" panose="020B0604020202020204" pitchFamily="34" charset="0"/>
              <a:buChar char="•"/>
            </a:pP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Reasoning over Smaller Graphs (</a:t>
            </a:r>
            <a:r>
              <a:rPr lang="en-US" sz="1500" i="1" dirty="0">
                <a:solidFill>
                  <a:schemeClr val="tx1"/>
                </a:solidFill>
                <a:latin typeface="Lato" panose="020F0502020204030203" pitchFamily="34" charset="0"/>
                <a:ea typeface="Lato" panose="020F0502020204030203" pitchFamily="34" charset="0"/>
                <a:cs typeface="Lato" panose="020F0502020204030203" pitchFamily="34" charset="0"/>
              </a:rPr>
              <a:t>KG-LLM, 2024</a:t>
            </a: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55605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160A99-A8C8-5438-C9DE-AF6F949498B6}"/>
              </a:ext>
            </a:extLst>
          </p:cNvPr>
          <p:cNvSpPr>
            <a:spLocks noGrp="1"/>
          </p:cNvSpPr>
          <p:nvPr>
            <p:ph type="sldNum" sz="quarter" idx="12"/>
          </p:nvPr>
        </p:nvSpPr>
        <p:spPr/>
        <p:txBody>
          <a:bodyPr/>
          <a:lstStyle/>
          <a:p>
            <a:fld id="{56E8EB41-8797-B849-AFDA-9FCB44A88FEE}" type="slidenum">
              <a:rPr lang="en-US" smtClean="0"/>
              <a:t>8</a:t>
            </a:fld>
            <a:endParaRPr lang="en-US"/>
          </a:p>
        </p:txBody>
      </p:sp>
      <p:pic>
        <p:nvPicPr>
          <p:cNvPr id="8" name="Picture 7">
            <a:extLst>
              <a:ext uri="{FF2B5EF4-FFF2-40B4-BE49-F238E27FC236}">
                <a16:creationId xmlns:a16="http://schemas.microsoft.com/office/drawing/2014/main" id="{BD5BD97B-4C2C-FAA7-150C-E82AB7F4FD42}"/>
              </a:ext>
            </a:extLst>
          </p:cNvPr>
          <p:cNvPicPr>
            <a:picLocks noChangeAspect="1"/>
          </p:cNvPicPr>
          <p:nvPr/>
        </p:nvPicPr>
        <p:blipFill>
          <a:blip r:embed="rId3"/>
          <a:stretch>
            <a:fillRect/>
          </a:stretch>
        </p:blipFill>
        <p:spPr>
          <a:xfrm>
            <a:off x="18577" y="1374899"/>
            <a:ext cx="8913477" cy="2213589"/>
          </a:xfrm>
          <a:prstGeom prst="rect">
            <a:avLst/>
          </a:prstGeom>
        </p:spPr>
      </p:pic>
      <p:sp>
        <p:nvSpPr>
          <p:cNvPr id="9" name="TextBox 8">
            <a:extLst>
              <a:ext uri="{FF2B5EF4-FFF2-40B4-BE49-F238E27FC236}">
                <a16:creationId xmlns:a16="http://schemas.microsoft.com/office/drawing/2014/main" id="{8EE0D17F-641D-3DDF-B75E-807DE61D1B00}"/>
              </a:ext>
            </a:extLst>
          </p:cNvPr>
          <p:cNvSpPr txBox="1"/>
          <p:nvPr/>
        </p:nvSpPr>
        <p:spPr>
          <a:xfrm>
            <a:off x="6041246" y="978921"/>
            <a:ext cx="2921024" cy="323165"/>
          </a:xfrm>
          <a:prstGeom prst="rect">
            <a:avLst/>
          </a:prstGeom>
          <a:solidFill>
            <a:srgbClr val="00B050"/>
          </a:solidFill>
        </p:spPr>
        <p:txBody>
          <a:bodyPr wrap="square" rtlCol="0">
            <a:spAutoFit/>
          </a:bodyPr>
          <a:lstStyle/>
          <a:p>
            <a:pPr algn="ctr"/>
            <a:r>
              <a:rPr lang="en-US" sz="1500" dirty="0"/>
              <a:t>Zero-shot Learning</a:t>
            </a:r>
          </a:p>
        </p:txBody>
      </p:sp>
      <p:sp>
        <p:nvSpPr>
          <p:cNvPr id="10" name="TextBox 9">
            <a:extLst>
              <a:ext uri="{FF2B5EF4-FFF2-40B4-BE49-F238E27FC236}">
                <a16:creationId xmlns:a16="http://schemas.microsoft.com/office/drawing/2014/main" id="{DB249ADE-D12C-097A-8065-855E41B6E13C}"/>
              </a:ext>
            </a:extLst>
          </p:cNvPr>
          <p:cNvSpPr txBox="1"/>
          <p:nvPr/>
        </p:nvSpPr>
        <p:spPr>
          <a:xfrm>
            <a:off x="6038936" y="3769109"/>
            <a:ext cx="2933962" cy="323165"/>
          </a:xfrm>
          <a:prstGeom prst="rect">
            <a:avLst/>
          </a:prstGeom>
          <a:solidFill>
            <a:srgbClr val="D883FF"/>
          </a:solidFill>
        </p:spPr>
        <p:txBody>
          <a:bodyPr wrap="square" rtlCol="0">
            <a:spAutoFit/>
          </a:bodyPr>
          <a:lstStyle/>
          <a:p>
            <a:pPr algn="ctr"/>
            <a:r>
              <a:rPr lang="en-US" sz="1500" dirty="0"/>
              <a:t>Supervised Learning</a:t>
            </a:r>
          </a:p>
        </p:txBody>
      </p:sp>
      <p:sp>
        <p:nvSpPr>
          <p:cNvPr id="11" name="Rectangle 10">
            <a:extLst>
              <a:ext uri="{FF2B5EF4-FFF2-40B4-BE49-F238E27FC236}">
                <a16:creationId xmlns:a16="http://schemas.microsoft.com/office/drawing/2014/main" id="{E82213FD-C17C-23AF-2EBE-869533B6337B}"/>
              </a:ext>
            </a:extLst>
          </p:cNvPr>
          <p:cNvSpPr/>
          <p:nvPr/>
        </p:nvSpPr>
        <p:spPr>
          <a:xfrm>
            <a:off x="6011030" y="1346989"/>
            <a:ext cx="2951240" cy="119685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9BC8870-1ADA-8510-BBE0-028A023F8058}"/>
              </a:ext>
            </a:extLst>
          </p:cNvPr>
          <p:cNvSpPr/>
          <p:nvPr/>
        </p:nvSpPr>
        <p:spPr>
          <a:xfrm>
            <a:off x="6011030" y="2543840"/>
            <a:ext cx="2951240" cy="1196851"/>
          </a:xfrm>
          <a:prstGeom prst="rect">
            <a:avLst/>
          </a:prstGeom>
          <a:noFill/>
          <a:ln w="28575">
            <a:solidFill>
              <a:srgbClr val="D88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Google Shape;70;p13">
            <a:extLst>
              <a:ext uri="{FF2B5EF4-FFF2-40B4-BE49-F238E27FC236}">
                <a16:creationId xmlns:a16="http://schemas.microsoft.com/office/drawing/2014/main" id="{27CF332A-0CBF-88AA-99BE-0BC3B9F449AF}"/>
              </a:ext>
            </a:extLst>
          </p:cNvPr>
          <p:cNvPicPr preferRelativeResize="0"/>
          <p:nvPr/>
        </p:nvPicPr>
        <p:blipFill>
          <a:blip r:embed="rId4">
            <a:alphaModFix/>
          </a:blip>
          <a:stretch>
            <a:fillRect/>
          </a:stretch>
        </p:blipFill>
        <p:spPr>
          <a:xfrm>
            <a:off x="27525" y="15352"/>
            <a:ext cx="1644859" cy="469600"/>
          </a:xfrm>
          <a:prstGeom prst="rect">
            <a:avLst/>
          </a:prstGeom>
          <a:noFill/>
          <a:ln>
            <a:noFill/>
          </a:ln>
        </p:spPr>
      </p:pic>
      <p:pic>
        <p:nvPicPr>
          <p:cNvPr id="6" name="Google Shape;85;p14">
            <a:extLst>
              <a:ext uri="{FF2B5EF4-FFF2-40B4-BE49-F238E27FC236}">
                <a16:creationId xmlns:a16="http://schemas.microsoft.com/office/drawing/2014/main" id="{F63B3F3A-B042-EAA7-83CA-37296CA9C3DA}"/>
              </a:ext>
            </a:extLst>
          </p:cNvPr>
          <p:cNvPicPr preferRelativeResize="0"/>
          <p:nvPr/>
        </p:nvPicPr>
        <p:blipFill rotWithShape="1">
          <a:blip r:embed="rId5">
            <a:alphaModFix/>
          </a:blip>
          <a:srcRect/>
          <a:stretch/>
        </p:blipFill>
        <p:spPr>
          <a:xfrm>
            <a:off x="8472458" y="5"/>
            <a:ext cx="595342" cy="593698"/>
          </a:xfrm>
          <a:prstGeom prst="rect">
            <a:avLst/>
          </a:prstGeom>
          <a:noFill/>
          <a:ln>
            <a:noFill/>
          </a:ln>
        </p:spPr>
      </p:pic>
      <p:sp>
        <p:nvSpPr>
          <p:cNvPr id="3" name="TextBox 2">
            <a:extLst>
              <a:ext uri="{FF2B5EF4-FFF2-40B4-BE49-F238E27FC236}">
                <a16:creationId xmlns:a16="http://schemas.microsoft.com/office/drawing/2014/main" id="{2ED7AF95-F1B7-EC86-F00A-63F84374734B}"/>
              </a:ext>
            </a:extLst>
          </p:cNvPr>
          <p:cNvSpPr txBox="1"/>
          <p:nvPr/>
        </p:nvSpPr>
        <p:spPr>
          <a:xfrm>
            <a:off x="1833149" y="141719"/>
            <a:ext cx="6176531" cy="360676"/>
          </a:xfrm>
          <a:prstGeom prst="rect">
            <a:avLst/>
          </a:prstGeom>
          <a:noFill/>
        </p:spPr>
        <p:txBody>
          <a:bodyPr wrap="square" rtlCol="0">
            <a:spAutoFit/>
          </a:bodyPr>
          <a:lstStyle/>
          <a:p>
            <a:pPr marL="152400" lvl="0" algn="ctr">
              <a:lnSpc>
                <a:spcPct val="115000"/>
              </a:lnSpc>
              <a:spcBef>
                <a:spcPts val="1300"/>
              </a:spcBef>
              <a:buClr>
                <a:schemeClr val="dk1"/>
              </a:buClr>
              <a:buSzPts val="1200"/>
            </a:pPr>
            <a:r>
              <a:rPr lang="en-US" sz="1600" b="1" dirty="0">
                <a:solidFill>
                  <a:schemeClr val="dk1"/>
                </a:solidFill>
                <a:latin typeface="Baskerville Old Face" panose="02020602080505020303" pitchFamily="18" charset="77"/>
                <a:ea typeface="Titillium Web"/>
                <a:cs typeface="Titillium Web"/>
                <a:sym typeface="Titillium Web"/>
              </a:rPr>
              <a:t>Our Method: K-Paths is Model Agnostic and Works Off the Shelf</a:t>
            </a:r>
          </a:p>
        </p:txBody>
      </p:sp>
      <p:sp>
        <p:nvSpPr>
          <p:cNvPr id="13" name="TextBox 12">
            <a:extLst>
              <a:ext uri="{FF2B5EF4-FFF2-40B4-BE49-F238E27FC236}">
                <a16:creationId xmlns:a16="http://schemas.microsoft.com/office/drawing/2014/main" id="{839A7097-E65B-6635-2318-C3E4B1FEDBE2}"/>
              </a:ext>
            </a:extLst>
          </p:cNvPr>
          <p:cNvSpPr txBox="1"/>
          <p:nvPr/>
        </p:nvSpPr>
        <p:spPr>
          <a:xfrm>
            <a:off x="291935" y="4262119"/>
            <a:ext cx="8366760" cy="523220"/>
          </a:xfrm>
          <a:prstGeom prst="rect">
            <a:avLst/>
          </a:prstGeom>
          <a:noFill/>
        </p:spPr>
        <p:txBody>
          <a:bodyPr wrap="square">
            <a:spAutoFit/>
          </a:bodyPr>
          <a:lstStyle/>
          <a:p>
            <a:pPr indent="-440256" algn="ctr">
              <a:spcBef>
                <a:spcPts val="1333"/>
              </a:spcBef>
              <a:buClr>
                <a:schemeClr val="dk1"/>
              </a:buClr>
              <a:buSzPts val="1600"/>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K-Paths is a </a:t>
            </a: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novel path retrieval framework </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that extracts relevant and diverse reasoning paths from large biomedical knowledge graphs.</a:t>
            </a:r>
          </a:p>
        </p:txBody>
      </p:sp>
    </p:spTree>
    <p:extLst>
      <p:ext uri="{BB962C8B-B14F-4D97-AF65-F5344CB8AC3E}">
        <p14:creationId xmlns:p14="http://schemas.microsoft.com/office/powerpoint/2010/main" val="21867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5D371-30BE-C325-7E26-1C5E9AC7E1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1856C-94B4-BF29-4671-0DDDF329C017}"/>
              </a:ext>
            </a:extLst>
          </p:cNvPr>
          <p:cNvSpPr>
            <a:spLocks noGrp="1"/>
          </p:cNvSpPr>
          <p:nvPr>
            <p:ph type="title"/>
          </p:nvPr>
        </p:nvSpPr>
        <p:spPr>
          <a:xfrm>
            <a:off x="2652566" y="48495"/>
            <a:ext cx="4532425" cy="397928"/>
          </a:xfrm>
        </p:spPr>
        <p:txBody>
          <a:bodyPr>
            <a:noAutofit/>
          </a:bodyPr>
          <a:lstStyle/>
          <a:p>
            <a:pPr algn="ctr"/>
            <a:r>
              <a:rPr lang="en-US" sz="1600" dirty="0">
                <a:latin typeface="Baskerville Old Face" panose="02020602080505020303" pitchFamily="18" charset="77"/>
              </a:rPr>
              <a:t>Fi</a:t>
            </a:r>
            <a:r>
              <a:rPr lang="en-US" sz="1600" b="1" dirty="0">
                <a:latin typeface="Baskerville Old Face" panose="02020602080505020303" pitchFamily="18" charset="77"/>
              </a:rPr>
              <a:t>nding K Shortest Paths with Yen's Algorithm</a:t>
            </a:r>
            <a:endParaRPr lang="en-US" sz="1600" dirty="0">
              <a:latin typeface="Baskerville Old Face" panose="02020602080505020303" pitchFamily="18" charset="77"/>
            </a:endParaRPr>
          </a:p>
        </p:txBody>
      </p:sp>
      <p:grpSp>
        <p:nvGrpSpPr>
          <p:cNvPr id="26" name="Group 25">
            <a:extLst>
              <a:ext uri="{FF2B5EF4-FFF2-40B4-BE49-F238E27FC236}">
                <a16:creationId xmlns:a16="http://schemas.microsoft.com/office/drawing/2014/main" id="{86F6A057-CD96-D292-4D31-E772242D3831}"/>
              </a:ext>
            </a:extLst>
          </p:cNvPr>
          <p:cNvGrpSpPr/>
          <p:nvPr/>
        </p:nvGrpSpPr>
        <p:grpSpPr>
          <a:xfrm>
            <a:off x="157031" y="995453"/>
            <a:ext cx="4029988" cy="2895687"/>
            <a:chOff x="1986915" y="1057682"/>
            <a:chExt cx="4752975" cy="3122106"/>
          </a:xfrm>
        </p:grpSpPr>
        <p:sp>
          <p:nvSpPr>
            <p:cNvPr id="4" name="Oval 3">
              <a:extLst>
                <a:ext uri="{FF2B5EF4-FFF2-40B4-BE49-F238E27FC236}">
                  <a16:creationId xmlns:a16="http://schemas.microsoft.com/office/drawing/2014/main" id="{01944727-8368-0293-FD32-BE1C8E4A39E0}"/>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E82A3134-337E-B1DD-B5EB-6DB8DFB6678B}"/>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6" name="Oval 5">
              <a:extLst>
                <a:ext uri="{FF2B5EF4-FFF2-40B4-BE49-F238E27FC236}">
                  <a16:creationId xmlns:a16="http://schemas.microsoft.com/office/drawing/2014/main" id="{A95D9127-1FE0-0038-CEE0-327BC5E81A30}"/>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7" name="AutoShape 6">
              <a:extLst>
                <a:ext uri="{FF2B5EF4-FFF2-40B4-BE49-F238E27FC236}">
                  <a16:creationId xmlns:a16="http://schemas.microsoft.com/office/drawing/2014/main" id="{61939863-F1E6-AC3C-63D5-1AC0C843579B}"/>
                </a:ext>
              </a:extLst>
            </p:cNvPr>
            <p:cNvCxnSpPr>
              <a:cxnSpLocks noChangeShapeType="1"/>
              <a:stCxn id="5" idx="2"/>
              <a:endCxn id="6"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9C735513-B97B-A4F3-EDF6-471A8088E130}"/>
                </a:ext>
              </a:extLst>
            </p:cNvPr>
            <p:cNvCxnSpPr>
              <a:cxnSpLocks noChangeShapeType="1"/>
              <a:stCxn id="4" idx="6"/>
              <a:endCxn id="10"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0F3E5900-1600-22BC-6E73-30BB80CE32EF}"/>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E6FD4717-EEB5-8A06-7BF1-F2149663616A}"/>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2" name="AutoShape 11">
              <a:extLst>
                <a:ext uri="{FF2B5EF4-FFF2-40B4-BE49-F238E27FC236}">
                  <a16:creationId xmlns:a16="http://schemas.microsoft.com/office/drawing/2014/main" id="{A66EC2F4-2089-1494-0A7A-B5F6936B3DF2}"/>
                </a:ext>
              </a:extLst>
            </p:cNvPr>
            <p:cNvCxnSpPr>
              <a:cxnSpLocks noChangeShapeType="1"/>
              <a:stCxn id="11" idx="2"/>
              <a:endCxn id="19"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3" name="AutoShape 12">
              <a:extLst>
                <a:ext uri="{FF2B5EF4-FFF2-40B4-BE49-F238E27FC236}">
                  <a16:creationId xmlns:a16="http://schemas.microsoft.com/office/drawing/2014/main" id="{7AFCD6BE-7238-2651-1C21-611A003F0E16}"/>
                </a:ext>
              </a:extLst>
            </p:cNvPr>
            <p:cNvCxnSpPr>
              <a:cxnSpLocks noChangeShapeType="1"/>
              <a:stCxn id="11" idx="1"/>
              <a:endCxn id="10"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4" name="AutoShape 13">
              <a:extLst>
                <a:ext uri="{FF2B5EF4-FFF2-40B4-BE49-F238E27FC236}">
                  <a16:creationId xmlns:a16="http://schemas.microsoft.com/office/drawing/2014/main" id="{4EEC743C-18E2-91EF-598E-7AD9B0DEBEFD}"/>
                </a:ext>
              </a:extLst>
            </p:cNvPr>
            <p:cNvCxnSpPr>
              <a:cxnSpLocks noChangeShapeType="1"/>
              <a:stCxn id="5" idx="7"/>
              <a:endCxn id="11"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15" name="AutoShape 14">
              <a:extLst>
                <a:ext uri="{FF2B5EF4-FFF2-40B4-BE49-F238E27FC236}">
                  <a16:creationId xmlns:a16="http://schemas.microsoft.com/office/drawing/2014/main" id="{FEE0A604-CD66-7980-B627-5B29B7C5C2DE}"/>
                </a:ext>
              </a:extLst>
            </p:cNvPr>
            <p:cNvCxnSpPr>
              <a:cxnSpLocks noChangeShapeType="1"/>
              <a:stCxn id="4" idx="5"/>
              <a:endCxn id="19"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5">
              <a:extLst>
                <a:ext uri="{FF2B5EF4-FFF2-40B4-BE49-F238E27FC236}">
                  <a16:creationId xmlns:a16="http://schemas.microsoft.com/office/drawing/2014/main" id="{0EC4B16A-8970-5F94-AAE6-1C18D1A35D6A}"/>
                </a:ext>
              </a:extLst>
            </p:cNvPr>
            <p:cNvCxnSpPr>
              <a:cxnSpLocks noChangeShapeType="1"/>
              <a:stCxn id="10" idx="3"/>
              <a:endCxn id="19"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36D8BC0C-5050-62A9-2E44-96B338254FE1}"/>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18" name="AutoShape 17">
              <a:extLst>
                <a:ext uri="{FF2B5EF4-FFF2-40B4-BE49-F238E27FC236}">
                  <a16:creationId xmlns:a16="http://schemas.microsoft.com/office/drawing/2014/main" id="{63AE31EB-0FB3-78A6-FBA5-AF2BB0C9EA70}"/>
                </a:ext>
              </a:extLst>
            </p:cNvPr>
            <p:cNvCxnSpPr>
              <a:cxnSpLocks noChangeShapeType="1"/>
              <a:stCxn id="17" idx="7"/>
              <a:endCxn id="4"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 name="Oval 19">
              <a:extLst>
                <a:ext uri="{FF2B5EF4-FFF2-40B4-BE49-F238E27FC236}">
                  <a16:creationId xmlns:a16="http://schemas.microsoft.com/office/drawing/2014/main" id="{874FC6B8-8439-DF14-07CF-8C1E82C53A00}"/>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20" name="AutoShape 20">
              <a:extLst>
                <a:ext uri="{FF2B5EF4-FFF2-40B4-BE49-F238E27FC236}">
                  <a16:creationId xmlns:a16="http://schemas.microsoft.com/office/drawing/2014/main" id="{1C93FE63-AB60-2385-785F-E4BBCCB7FC1F}"/>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 name="AutoShape 21">
              <a:extLst>
                <a:ext uri="{FF2B5EF4-FFF2-40B4-BE49-F238E27FC236}">
                  <a16:creationId xmlns:a16="http://schemas.microsoft.com/office/drawing/2014/main" id="{BD72A1BF-F7F4-0082-2DDE-D68EB3969AC4}"/>
                </a:ext>
              </a:extLst>
            </p:cNvPr>
            <p:cNvCxnSpPr>
              <a:cxnSpLocks noChangeShapeType="1"/>
              <a:stCxn id="6" idx="7"/>
              <a:endCxn id="19"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6" name="Text Box 36">
              <a:extLst>
                <a:ext uri="{FF2B5EF4-FFF2-40B4-BE49-F238E27FC236}">
                  <a16:creationId xmlns:a16="http://schemas.microsoft.com/office/drawing/2014/main" id="{22ECA9AA-2799-E219-7FDF-7FA2C1224555}"/>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46" name="Text Box 47">
              <a:extLst>
                <a:ext uri="{FF2B5EF4-FFF2-40B4-BE49-F238E27FC236}">
                  <a16:creationId xmlns:a16="http://schemas.microsoft.com/office/drawing/2014/main" id="{A561E00A-2AF5-299D-B1EF-D869AA119F64}"/>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47" name="AutoShape 18">
              <a:extLst>
                <a:ext uri="{FF2B5EF4-FFF2-40B4-BE49-F238E27FC236}">
                  <a16:creationId xmlns:a16="http://schemas.microsoft.com/office/drawing/2014/main" id="{8FE998C0-18AB-F7C5-AEF5-674B433B473C}"/>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24" name="Picture 4" descr="drug Vector Icons free download in SVG ...">
              <a:extLst>
                <a:ext uri="{FF2B5EF4-FFF2-40B4-BE49-F238E27FC236}">
                  <a16:creationId xmlns:a16="http://schemas.microsoft.com/office/drawing/2014/main" id="{756A3F1D-7A08-7DA0-607D-DD11D3C9B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48" name="Picture 4" descr="drug Vector Icons free download in SVG ...">
              <a:extLst>
                <a:ext uri="{FF2B5EF4-FFF2-40B4-BE49-F238E27FC236}">
                  <a16:creationId xmlns:a16="http://schemas.microsoft.com/office/drawing/2014/main" id="{3D0BE0B7-DAAF-A987-A2BA-DB1ACF5DAE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4" name="Graphic 53" descr="Covid-19 outline">
              <a:extLst>
                <a:ext uri="{FF2B5EF4-FFF2-40B4-BE49-F238E27FC236}">
                  <a16:creationId xmlns:a16="http://schemas.microsoft.com/office/drawing/2014/main" id="{65A455BE-D244-5366-99B3-CE2F032B7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61" name="Graphic 60" descr="DNA with solid fill">
              <a:extLst>
                <a:ext uri="{FF2B5EF4-FFF2-40B4-BE49-F238E27FC236}">
                  <a16:creationId xmlns:a16="http://schemas.microsoft.com/office/drawing/2014/main" id="{D357A6FD-DAFF-674B-6339-FEF5A0FBF9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31" name="Graphic 5130" descr="Covid-19 outline">
              <a:extLst>
                <a:ext uri="{FF2B5EF4-FFF2-40B4-BE49-F238E27FC236}">
                  <a16:creationId xmlns:a16="http://schemas.microsoft.com/office/drawing/2014/main" id="{8436962C-EA33-4217-D522-7EDD23E91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32" name="Graphic 5131" descr="DNA with solid fill">
              <a:extLst>
                <a:ext uri="{FF2B5EF4-FFF2-40B4-BE49-F238E27FC236}">
                  <a16:creationId xmlns:a16="http://schemas.microsoft.com/office/drawing/2014/main" id="{E93F2BEC-B4A4-54BF-F987-FAEEBFE95B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36" name="Graphic 5135" descr="Man with solid fill">
              <a:extLst>
                <a:ext uri="{FF2B5EF4-FFF2-40B4-BE49-F238E27FC236}">
                  <a16:creationId xmlns:a16="http://schemas.microsoft.com/office/drawing/2014/main" id="{5324BDBF-342F-682C-7872-EDFE1F5042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37" name="Text Box 22">
              <a:extLst>
                <a:ext uri="{FF2B5EF4-FFF2-40B4-BE49-F238E27FC236}">
                  <a16:creationId xmlns:a16="http://schemas.microsoft.com/office/drawing/2014/main" id="{2011487A-450F-5EFA-F506-C039DAD87756}"/>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38" name="Text Box 22">
              <a:extLst>
                <a:ext uri="{FF2B5EF4-FFF2-40B4-BE49-F238E27FC236}">
                  <a16:creationId xmlns:a16="http://schemas.microsoft.com/office/drawing/2014/main" id="{ED757AFC-8F47-924A-220D-1061ACA62ECF}"/>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39" name="Text Box 22">
              <a:extLst>
                <a:ext uri="{FF2B5EF4-FFF2-40B4-BE49-F238E27FC236}">
                  <a16:creationId xmlns:a16="http://schemas.microsoft.com/office/drawing/2014/main" id="{43E6B404-3B0D-1C7F-F69F-26E17F833DA7}"/>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0" name="Text Box 22">
              <a:extLst>
                <a:ext uri="{FF2B5EF4-FFF2-40B4-BE49-F238E27FC236}">
                  <a16:creationId xmlns:a16="http://schemas.microsoft.com/office/drawing/2014/main" id="{25216FCA-39F1-8C64-CE94-5528A0E45B84}"/>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1" name="Text Box 22">
              <a:extLst>
                <a:ext uri="{FF2B5EF4-FFF2-40B4-BE49-F238E27FC236}">
                  <a16:creationId xmlns:a16="http://schemas.microsoft.com/office/drawing/2014/main" id="{B5DEC2B3-E176-5511-DA4C-C47C61011C99}"/>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42" name="Text Box 22">
              <a:extLst>
                <a:ext uri="{FF2B5EF4-FFF2-40B4-BE49-F238E27FC236}">
                  <a16:creationId xmlns:a16="http://schemas.microsoft.com/office/drawing/2014/main" id="{D8A03CE2-E15F-4B27-B9E5-1FA29B700416}"/>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43" name="Text Box 22">
              <a:extLst>
                <a:ext uri="{FF2B5EF4-FFF2-40B4-BE49-F238E27FC236}">
                  <a16:creationId xmlns:a16="http://schemas.microsoft.com/office/drawing/2014/main" id="{29F7E493-8246-0CE8-3C9B-4CF5DBD8C476}"/>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44" name="Text Box 22">
              <a:extLst>
                <a:ext uri="{FF2B5EF4-FFF2-40B4-BE49-F238E27FC236}">
                  <a16:creationId xmlns:a16="http://schemas.microsoft.com/office/drawing/2014/main" id="{F14A9DA4-3E7F-8275-2BC8-C8F3DEF2BEE3}"/>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45" name="AutoShape 11">
              <a:extLst>
                <a:ext uri="{FF2B5EF4-FFF2-40B4-BE49-F238E27FC236}">
                  <a16:creationId xmlns:a16="http://schemas.microsoft.com/office/drawing/2014/main" id="{0A352F42-365B-4370-48A6-08D428B40F21}"/>
                </a:ext>
              </a:extLst>
            </p:cNvPr>
            <p:cNvCxnSpPr>
              <a:cxnSpLocks noChangeShapeType="1"/>
              <a:stCxn id="19" idx="2"/>
              <a:endCxn id="17"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54" name="Text Box 22">
              <a:extLst>
                <a:ext uri="{FF2B5EF4-FFF2-40B4-BE49-F238E27FC236}">
                  <a16:creationId xmlns:a16="http://schemas.microsoft.com/office/drawing/2014/main" id="{4331C925-1C8C-9B4D-3227-83349FC85035}"/>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55" name="Text Box 22">
              <a:extLst>
                <a:ext uri="{FF2B5EF4-FFF2-40B4-BE49-F238E27FC236}">
                  <a16:creationId xmlns:a16="http://schemas.microsoft.com/office/drawing/2014/main" id="{33A40AC3-FCAE-337B-6244-FD3CD2302425}"/>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56" name="Text Box 22">
              <a:extLst>
                <a:ext uri="{FF2B5EF4-FFF2-40B4-BE49-F238E27FC236}">
                  <a16:creationId xmlns:a16="http://schemas.microsoft.com/office/drawing/2014/main" id="{4027E0A8-D444-34C6-BAEE-1678C95725AD}"/>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57" name="Text Box 22">
              <a:extLst>
                <a:ext uri="{FF2B5EF4-FFF2-40B4-BE49-F238E27FC236}">
                  <a16:creationId xmlns:a16="http://schemas.microsoft.com/office/drawing/2014/main" id="{6BCF126F-F798-273A-DBE0-657B8888031A}"/>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grpSp>
      <p:sp>
        <p:nvSpPr>
          <p:cNvPr id="3" name="TextBox 2">
            <a:extLst>
              <a:ext uri="{FF2B5EF4-FFF2-40B4-BE49-F238E27FC236}">
                <a16:creationId xmlns:a16="http://schemas.microsoft.com/office/drawing/2014/main" id="{71C1FB00-4529-6C55-D447-0FB0FC005D56}"/>
              </a:ext>
            </a:extLst>
          </p:cNvPr>
          <p:cNvSpPr txBox="1"/>
          <p:nvPr/>
        </p:nvSpPr>
        <p:spPr>
          <a:xfrm>
            <a:off x="521128" y="3871598"/>
            <a:ext cx="3149848" cy="307777"/>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K =1:  </a:t>
            </a:r>
            <a:r>
              <a:rPr lang="en-US" b="1" dirty="0">
                <a:latin typeface="Lato" panose="020F0502020204030203" pitchFamily="34" charset="0"/>
                <a:ea typeface="Lato" panose="020F0502020204030203" pitchFamily="34" charset="0"/>
                <a:cs typeface="Lato" panose="020F0502020204030203" pitchFamily="34" charset="0"/>
              </a:rPr>
              <a:t> u </a:t>
            </a:r>
            <a:r>
              <a:rPr lang="en-US" dirty="0">
                <a:latin typeface="Lato" panose="020F0502020204030203" pitchFamily="34" charset="0"/>
                <a:ea typeface="Lato" panose="020F0502020204030203" pitchFamily="34" charset="0"/>
                <a:cs typeface="Lato" panose="020F0502020204030203" pitchFamily="34" charset="0"/>
              </a:rPr>
              <a:t>– r7 – </a:t>
            </a:r>
            <a:r>
              <a:rPr lang="en-US" i="1" dirty="0">
                <a:latin typeface="Lato" panose="020F0502020204030203" pitchFamily="34" charset="0"/>
                <a:ea typeface="Lato" panose="020F0502020204030203" pitchFamily="34" charset="0"/>
                <a:cs typeface="Lato" panose="020F0502020204030203" pitchFamily="34" charset="0"/>
              </a:rPr>
              <a:t>disease</a:t>
            </a:r>
            <a:r>
              <a:rPr lang="en-US" dirty="0">
                <a:latin typeface="Lato" panose="020F0502020204030203" pitchFamily="34" charset="0"/>
                <a:ea typeface="Lato" panose="020F0502020204030203" pitchFamily="34" charset="0"/>
                <a:cs typeface="Lato" panose="020F0502020204030203" pitchFamily="34" charset="0"/>
              </a:rPr>
              <a:t> –r7 – </a:t>
            </a:r>
            <a:r>
              <a:rPr lang="en-US" b="1" dirty="0">
                <a:latin typeface="Lato" panose="020F0502020204030203" pitchFamily="34" charset="0"/>
                <a:ea typeface="Lato" panose="020F0502020204030203" pitchFamily="34" charset="0"/>
                <a:cs typeface="Lato" panose="020F0502020204030203" pitchFamily="34" charset="0"/>
              </a:rPr>
              <a:t>v</a:t>
            </a:r>
          </a:p>
        </p:txBody>
      </p:sp>
      <p:sp>
        <p:nvSpPr>
          <p:cNvPr id="8" name="TextBox 7">
            <a:extLst>
              <a:ext uri="{FF2B5EF4-FFF2-40B4-BE49-F238E27FC236}">
                <a16:creationId xmlns:a16="http://schemas.microsoft.com/office/drawing/2014/main" id="{104E5653-E609-1D14-6AF4-DAED3554AD43}"/>
              </a:ext>
            </a:extLst>
          </p:cNvPr>
          <p:cNvSpPr txBox="1"/>
          <p:nvPr/>
        </p:nvSpPr>
        <p:spPr>
          <a:xfrm>
            <a:off x="4956982" y="3778909"/>
            <a:ext cx="351547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K = 1:  </a:t>
            </a:r>
            <a:r>
              <a:rPr lang="en-US" b="1" dirty="0">
                <a:latin typeface="Lato" panose="020F0502020204030203" pitchFamily="34" charset="0"/>
                <a:ea typeface="Lato" panose="020F0502020204030203" pitchFamily="34" charset="0"/>
                <a:cs typeface="Lato" panose="020F0502020204030203" pitchFamily="34" charset="0"/>
              </a:rPr>
              <a:t>u</a:t>
            </a:r>
            <a:r>
              <a:rPr lang="en-US" dirty="0">
                <a:latin typeface="Lato" panose="020F0502020204030203" pitchFamily="34" charset="0"/>
                <a:ea typeface="Lato" panose="020F0502020204030203" pitchFamily="34" charset="0"/>
                <a:cs typeface="Lato" panose="020F0502020204030203" pitchFamily="34" charset="0"/>
              </a:rPr>
              <a:t> – r7 – </a:t>
            </a:r>
            <a:r>
              <a:rPr lang="en-US" i="1" dirty="0">
                <a:latin typeface="Lato" panose="020F0502020204030203" pitchFamily="34" charset="0"/>
                <a:ea typeface="Lato" panose="020F0502020204030203" pitchFamily="34" charset="0"/>
                <a:cs typeface="Lato" panose="020F0502020204030203" pitchFamily="34" charset="0"/>
              </a:rPr>
              <a:t>disease </a:t>
            </a:r>
            <a:r>
              <a:rPr lang="en-US" dirty="0">
                <a:latin typeface="Lato" panose="020F0502020204030203" pitchFamily="34" charset="0"/>
                <a:ea typeface="Lato" panose="020F0502020204030203" pitchFamily="34" charset="0"/>
                <a:cs typeface="Lato" panose="020F0502020204030203" pitchFamily="34" charset="0"/>
              </a:rPr>
              <a:t>–r3 –</a:t>
            </a:r>
            <a:r>
              <a:rPr lang="en-US" i="1" dirty="0">
                <a:latin typeface="Lato" panose="020F0502020204030203" pitchFamily="34" charset="0"/>
                <a:ea typeface="Lato" panose="020F0502020204030203" pitchFamily="34" charset="0"/>
                <a:cs typeface="Lato" panose="020F0502020204030203" pitchFamily="34" charset="0"/>
              </a:rPr>
              <a:t>gene</a:t>
            </a:r>
            <a:r>
              <a:rPr lang="en-US" dirty="0">
                <a:latin typeface="Lato" panose="020F0502020204030203" pitchFamily="34" charset="0"/>
                <a:ea typeface="Lato" panose="020F0502020204030203" pitchFamily="34" charset="0"/>
                <a:cs typeface="Lato" panose="020F0502020204030203" pitchFamily="34" charset="0"/>
              </a:rPr>
              <a:t>-r2- </a:t>
            </a:r>
            <a:r>
              <a:rPr lang="en-US" b="1" dirty="0">
                <a:latin typeface="Lato" panose="020F0502020204030203" pitchFamily="34" charset="0"/>
                <a:ea typeface="Lato" panose="020F0502020204030203" pitchFamily="34" charset="0"/>
                <a:cs typeface="Lato" panose="020F0502020204030203" pitchFamily="34" charset="0"/>
              </a:rPr>
              <a:t>v</a:t>
            </a:r>
          </a:p>
        </p:txBody>
      </p:sp>
      <p:pic>
        <p:nvPicPr>
          <p:cNvPr id="23" name="Graphic 22" descr="Checkmark with solid fill">
            <a:extLst>
              <a:ext uri="{FF2B5EF4-FFF2-40B4-BE49-F238E27FC236}">
                <a16:creationId xmlns:a16="http://schemas.microsoft.com/office/drawing/2014/main" id="{5FCCA414-0EE8-BF91-4EBE-6219D0F3FB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39970" y="4176694"/>
            <a:ext cx="307777" cy="307777"/>
          </a:xfrm>
          <a:prstGeom prst="rect">
            <a:avLst/>
          </a:prstGeom>
        </p:spPr>
      </p:pic>
      <p:pic>
        <p:nvPicPr>
          <p:cNvPr id="25" name="Graphic 24" descr="Close with solid fill">
            <a:extLst>
              <a:ext uri="{FF2B5EF4-FFF2-40B4-BE49-F238E27FC236}">
                <a16:creationId xmlns:a16="http://schemas.microsoft.com/office/drawing/2014/main" id="{B7067C7A-B3E8-4E74-E19D-6FE978A06D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67820" y="4170188"/>
            <a:ext cx="269941" cy="269941"/>
          </a:xfrm>
          <a:prstGeom prst="rect">
            <a:avLst/>
          </a:prstGeom>
        </p:spPr>
      </p:pic>
      <p:grpSp>
        <p:nvGrpSpPr>
          <p:cNvPr id="5152" name="Group 5151">
            <a:extLst>
              <a:ext uri="{FF2B5EF4-FFF2-40B4-BE49-F238E27FC236}">
                <a16:creationId xmlns:a16="http://schemas.microsoft.com/office/drawing/2014/main" id="{CE89C10B-D376-FD27-6A60-9A472DE8EDFE}"/>
              </a:ext>
            </a:extLst>
          </p:cNvPr>
          <p:cNvGrpSpPr/>
          <p:nvPr/>
        </p:nvGrpSpPr>
        <p:grpSpPr>
          <a:xfrm>
            <a:off x="4385958" y="1087822"/>
            <a:ext cx="3839460" cy="2692119"/>
            <a:chOff x="4262818" y="1141594"/>
            <a:chExt cx="3582975" cy="2395477"/>
          </a:xfrm>
        </p:grpSpPr>
        <p:grpSp>
          <p:nvGrpSpPr>
            <p:cNvPr id="27" name="Group 26">
              <a:extLst>
                <a:ext uri="{FF2B5EF4-FFF2-40B4-BE49-F238E27FC236}">
                  <a16:creationId xmlns:a16="http://schemas.microsoft.com/office/drawing/2014/main" id="{563A7025-5AB0-AB8A-D905-74EADE31FF63}"/>
                </a:ext>
              </a:extLst>
            </p:cNvPr>
            <p:cNvGrpSpPr/>
            <p:nvPr/>
          </p:nvGrpSpPr>
          <p:grpSpPr>
            <a:xfrm>
              <a:off x="4262818" y="1141594"/>
              <a:ext cx="3582975" cy="2395477"/>
              <a:chOff x="1986915" y="1057682"/>
              <a:chExt cx="4752975" cy="3122106"/>
            </a:xfrm>
          </p:grpSpPr>
          <p:sp>
            <p:nvSpPr>
              <p:cNvPr id="28" name="Oval 27">
                <a:extLst>
                  <a:ext uri="{FF2B5EF4-FFF2-40B4-BE49-F238E27FC236}">
                    <a16:creationId xmlns:a16="http://schemas.microsoft.com/office/drawing/2014/main" id="{147E6599-D662-6B53-5804-A5289923457B}"/>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29" name="Oval 28">
                <a:extLst>
                  <a:ext uri="{FF2B5EF4-FFF2-40B4-BE49-F238E27FC236}">
                    <a16:creationId xmlns:a16="http://schemas.microsoft.com/office/drawing/2014/main" id="{71A5460E-8C07-7415-8FCC-CA78CE4AA04A}"/>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30" name="Oval 29">
                <a:extLst>
                  <a:ext uri="{FF2B5EF4-FFF2-40B4-BE49-F238E27FC236}">
                    <a16:creationId xmlns:a16="http://schemas.microsoft.com/office/drawing/2014/main" id="{A55C48B6-78EB-1C65-FE65-AB12367FC4F5}"/>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31" name="AutoShape 6">
                <a:extLst>
                  <a:ext uri="{FF2B5EF4-FFF2-40B4-BE49-F238E27FC236}">
                    <a16:creationId xmlns:a16="http://schemas.microsoft.com/office/drawing/2014/main" id="{4560705F-A4CF-E88E-7C20-A800495E82BE}"/>
                  </a:ext>
                </a:extLst>
              </p:cNvPr>
              <p:cNvCxnSpPr>
                <a:cxnSpLocks noChangeShapeType="1"/>
                <a:stCxn id="29" idx="2"/>
                <a:endCxn id="30"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AutoShape 8">
                <a:extLst>
                  <a:ext uri="{FF2B5EF4-FFF2-40B4-BE49-F238E27FC236}">
                    <a16:creationId xmlns:a16="http://schemas.microsoft.com/office/drawing/2014/main" id="{001BC051-76D3-7187-2A00-5E3DEBE83427}"/>
                  </a:ext>
                </a:extLst>
              </p:cNvPr>
              <p:cNvCxnSpPr>
                <a:cxnSpLocks noChangeShapeType="1"/>
                <a:stCxn id="28" idx="6"/>
                <a:endCxn id="33"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Oval 32">
                <a:extLst>
                  <a:ext uri="{FF2B5EF4-FFF2-40B4-BE49-F238E27FC236}">
                    <a16:creationId xmlns:a16="http://schemas.microsoft.com/office/drawing/2014/main" id="{FF044FFC-D21B-191B-1985-444FCEE41E2A}"/>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34" name="Oval 33">
                <a:extLst>
                  <a:ext uri="{FF2B5EF4-FFF2-40B4-BE49-F238E27FC236}">
                    <a16:creationId xmlns:a16="http://schemas.microsoft.com/office/drawing/2014/main" id="{CF0860D5-CBD5-FB0C-F59B-2514428A7CF1}"/>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35" name="AutoShape 11">
                <a:extLst>
                  <a:ext uri="{FF2B5EF4-FFF2-40B4-BE49-F238E27FC236}">
                    <a16:creationId xmlns:a16="http://schemas.microsoft.com/office/drawing/2014/main" id="{1370FB8C-7589-1F89-2992-A260DF7973A9}"/>
                  </a:ext>
                </a:extLst>
              </p:cNvPr>
              <p:cNvCxnSpPr>
                <a:cxnSpLocks noChangeShapeType="1"/>
                <a:stCxn id="34" idx="2"/>
                <a:endCxn id="51"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7" name="AutoShape 12">
                <a:extLst>
                  <a:ext uri="{FF2B5EF4-FFF2-40B4-BE49-F238E27FC236}">
                    <a16:creationId xmlns:a16="http://schemas.microsoft.com/office/drawing/2014/main" id="{025562DA-A19D-6380-61E4-40AE046205D3}"/>
                  </a:ext>
                </a:extLst>
              </p:cNvPr>
              <p:cNvCxnSpPr>
                <a:cxnSpLocks noChangeShapeType="1"/>
                <a:stCxn id="34" idx="1"/>
                <a:endCxn id="33"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8" name="AutoShape 13">
                <a:extLst>
                  <a:ext uri="{FF2B5EF4-FFF2-40B4-BE49-F238E27FC236}">
                    <a16:creationId xmlns:a16="http://schemas.microsoft.com/office/drawing/2014/main" id="{7093BD36-D47F-E786-CAFA-5DB6D4C592F5}"/>
                  </a:ext>
                </a:extLst>
              </p:cNvPr>
              <p:cNvCxnSpPr>
                <a:cxnSpLocks noChangeShapeType="1"/>
                <a:stCxn id="29" idx="7"/>
                <a:endCxn id="34"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2" name="AutoShape 14">
                <a:extLst>
                  <a:ext uri="{FF2B5EF4-FFF2-40B4-BE49-F238E27FC236}">
                    <a16:creationId xmlns:a16="http://schemas.microsoft.com/office/drawing/2014/main" id="{68CFEE90-66D8-432D-295D-352D66CD757A}"/>
                  </a:ext>
                </a:extLst>
              </p:cNvPr>
              <p:cNvCxnSpPr>
                <a:cxnSpLocks noChangeShapeType="1"/>
                <a:stCxn id="28" idx="5"/>
                <a:endCxn id="51"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15">
                <a:extLst>
                  <a:ext uri="{FF2B5EF4-FFF2-40B4-BE49-F238E27FC236}">
                    <a16:creationId xmlns:a16="http://schemas.microsoft.com/office/drawing/2014/main" id="{A5FE1E22-8D8E-D50F-B412-AA902EACE34F}"/>
                  </a:ext>
                </a:extLst>
              </p:cNvPr>
              <p:cNvCxnSpPr>
                <a:cxnSpLocks noChangeShapeType="1"/>
                <a:stCxn id="33" idx="3"/>
                <a:endCxn id="51"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Oval 48">
                <a:extLst>
                  <a:ext uri="{FF2B5EF4-FFF2-40B4-BE49-F238E27FC236}">
                    <a16:creationId xmlns:a16="http://schemas.microsoft.com/office/drawing/2014/main" id="{63AA9837-053F-5BB6-E16F-8E20376B4D9C}"/>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0" name="AutoShape 17">
                <a:extLst>
                  <a:ext uri="{FF2B5EF4-FFF2-40B4-BE49-F238E27FC236}">
                    <a16:creationId xmlns:a16="http://schemas.microsoft.com/office/drawing/2014/main" id="{6DE2A314-9461-3897-0F86-C3A9AB8CCAFF}"/>
                  </a:ext>
                </a:extLst>
              </p:cNvPr>
              <p:cNvCxnSpPr>
                <a:cxnSpLocks noChangeShapeType="1"/>
                <a:stCxn id="49" idx="7"/>
                <a:endCxn id="28"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 name="Oval 19">
                <a:extLst>
                  <a:ext uri="{FF2B5EF4-FFF2-40B4-BE49-F238E27FC236}">
                    <a16:creationId xmlns:a16="http://schemas.microsoft.com/office/drawing/2014/main" id="{2AC07107-F1A8-CA4D-50E9-77979A6F45B0}"/>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2" name="AutoShape 20">
                <a:extLst>
                  <a:ext uri="{FF2B5EF4-FFF2-40B4-BE49-F238E27FC236}">
                    <a16:creationId xmlns:a16="http://schemas.microsoft.com/office/drawing/2014/main" id="{2EAD05AD-BCBF-65F6-C874-24DD7095B6E9}"/>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3" name="AutoShape 21">
                <a:extLst>
                  <a:ext uri="{FF2B5EF4-FFF2-40B4-BE49-F238E27FC236}">
                    <a16:creationId xmlns:a16="http://schemas.microsoft.com/office/drawing/2014/main" id="{A60B2198-DFC9-AE8F-2867-FF81E34BB4D4}"/>
                  </a:ext>
                </a:extLst>
              </p:cNvPr>
              <p:cNvCxnSpPr>
                <a:cxnSpLocks noChangeShapeType="1"/>
                <a:stCxn id="30" idx="7"/>
                <a:endCxn id="51"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5" name="Text Box 36">
                <a:extLst>
                  <a:ext uri="{FF2B5EF4-FFF2-40B4-BE49-F238E27FC236}">
                    <a16:creationId xmlns:a16="http://schemas.microsoft.com/office/drawing/2014/main" id="{D3E9A5E8-DDB6-A8C1-A45A-3235256A9012}"/>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57" name="Line 45">
                <a:extLst>
                  <a:ext uri="{FF2B5EF4-FFF2-40B4-BE49-F238E27FC236}">
                    <a16:creationId xmlns:a16="http://schemas.microsoft.com/office/drawing/2014/main" id="{D5D96552-499D-1FC8-213F-CC9E6AE45D84}"/>
                  </a:ext>
                </a:extLst>
              </p:cNvPr>
              <p:cNvSpPr>
                <a:spLocks noChangeShapeType="1"/>
              </p:cNvSpPr>
              <p:nvPr/>
            </p:nvSpPr>
            <p:spPr bwMode="auto">
              <a:xfrm flipV="1">
                <a:off x="2853690" y="2595300"/>
                <a:ext cx="14478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47">
                <a:extLst>
                  <a:ext uri="{FF2B5EF4-FFF2-40B4-BE49-F238E27FC236}">
                    <a16:creationId xmlns:a16="http://schemas.microsoft.com/office/drawing/2014/main" id="{CE819FD3-9A86-F1CE-9213-A6419B87C352}"/>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59" name="AutoShape 18">
                <a:extLst>
                  <a:ext uri="{FF2B5EF4-FFF2-40B4-BE49-F238E27FC236}">
                    <a16:creationId xmlns:a16="http://schemas.microsoft.com/office/drawing/2014/main" id="{B4A4C40A-101D-579B-D3B2-1CAD0A662F27}"/>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60" name="Picture 4" descr="drug Vector Icons free download in SVG ...">
                <a:extLst>
                  <a:ext uri="{FF2B5EF4-FFF2-40B4-BE49-F238E27FC236}">
                    <a16:creationId xmlns:a16="http://schemas.microsoft.com/office/drawing/2014/main" id="{558EBFC8-6127-9FBA-F64E-7BC2D4DF5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62" name="Picture 4" descr="drug Vector Icons free download in SVG ...">
                <a:extLst>
                  <a:ext uri="{FF2B5EF4-FFF2-40B4-BE49-F238E27FC236}">
                    <a16:creationId xmlns:a16="http://schemas.microsoft.com/office/drawing/2014/main" id="{595D66E3-AA60-3E93-5E65-B80A6DF7B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63" name="Graphic 62" descr="Covid-19 outline">
                <a:extLst>
                  <a:ext uri="{FF2B5EF4-FFF2-40B4-BE49-F238E27FC236}">
                    <a16:creationId xmlns:a16="http://schemas.microsoft.com/office/drawing/2014/main" id="{28559733-AF18-0D42-0EC2-BF7036EB0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5120" name="Graphic 5119" descr="DNA with solid fill">
                <a:extLst>
                  <a:ext uri="{FF2B5EF4-FFF2-40B4-BE49-F238E27FC236}">
                    <a16:creationId xmlns:a16="http://schemas.microsoft.com/office/drawing/2014/main" id="{294A2299-3245-DB70-31D8-627C0A8AF9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21" name="Graphic 5120" descr="Covid-19 outline">
                <a:extLst>
                  <a:ext uri="{FF2B5EF4-FFF2-40B4-BE49-F238E27FC236}">
                    <a16:creationId xmlns:a16="http://schemas.microsoft.com/office/drawing/2014/main" id="{FAA24DDF-AD1F-E1B8-C722-ABA585A1C2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22" name="Graphic 5121" descr="DNA with solid fill">
                <a:extLst>
                  <a:ext uri="{FF2B5EF4-FFF2-40B4-BE49-F238E27FC236}">
                    <a16:creationId xmlns:a16="http://schemas.microsoft.com/office/drawing/2014/main" id="{861C7BD3-AFA0-306D-14D5-71268000E6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23" name="Graphic 5122" descr="Man with solid fill">
                <a:extLst>
                  <a:ext uri="{FF2B5EF4-FFF2-40B4-BE49-F238E27FC236}">
                    <a16:creationId xmlns:a16="http://schemas.microsoft.com/office/drawing/2014/main" id="{6355A566-322E-4CB0-10B7-5B8896F514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25" name="Text Box 22">
                <a:extLst>
                  <a:ext uri="{FF2B5EF4-FFF2-40B4-BE49-F238E27FC236}">
                    <a16:creationId xmlns:a16="http://schemas.microsoft.com/office/drawing/2014/main" id="{554EA901-8174-4D73-9967-9FB3449ECC65}"/>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26" name="Text Box 22">
                <a:extLst>
                  <a:ext uri="{FF2B5EF4-FFF2-40B4-BE49-F238E27FC236}">
                    <a16:creationId xmlns:a16="http://schemas.microsoft.com/office/drawing/2014/main" id="{00DC6CE7-A82E-56E3-2559-1E4E89B1601A}"/>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27" name="Text Box 22">
                <a:extLst>
                  <a:ext uri="{FF2B5EF4-FFF2-40B4-BE49-F238E27FC236}">
                    <a16:creationId xmlns:a16="http://schemas.microsoft.com/office/drawing/2014/main" id="{CE4A9145-8DAC-732C-9F99-004699056CA4}"/>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28" name="Text Box 22">
                <a:extLst>
                  <a:ext uri="{FF2B5EF4-FFF2-40B4-BE49-F238E27FC236}">
                    <a16:creationId xmlns:a16="http://schemas.microsoft.com/office/drawing/2014/main" id="{215B5EAB-D7DB-587E-4C96-4D9813ED64A6}"/>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29" name="Text Box 22">
                <a:extLst>
                  <a:ext uri="{FF2B5EF4-FFF2-40B4-BE49-F238E27FC236}">
                    <a16:creationId xmlns:a16="http://schemas.microsoft.com/office/drawing/2014/main" id="{74589EE3-9F12-B7BD-6112-8468764A4759}"/>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30" name="Text Box 22">
                <a:extLst>
                  <a:ext uri="{FF2B5EF4-FFF2-40B4-BE49-F238E27FC236}">
                    <a16:creationId xmlns:a16="http://schemas.microsoft.com/office/drawing/2014/main" id="{244F9BD7-4740-F035-E200-C899EF9692D8}"/>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33" name="Text Box 22">
                <a:extLst>
                  <a:ext uri="{FF2B5EF4-FFF2-40B4-BE49-F238E27FC236}">
                    <a16:creationId xmlns:a16="http://schemas.microsoft.com/office/drawing/2014/main" id="{183967EE-EA41-7262-B7EF-154A167F328E}"/>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34" name="Text Box 22">
                <a:extLst>
                  <a:ext uri="{FF2B5EF4-FFF2-40B4-BE49-F238E27FC236}">
                    <a16:creationId xmlns:a16="http://schemas.microsoft.com/office/drawing/2014/main" id="{6A5F6A4D-3629-185E-C76B-6EDDD9DBF6CC}"/>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35" name="AutoShape 11">
                <a:extLst>
                  <a:ext uri="{FF2B5EF4-FFF2-40B4-BE49-F238E27FC236}">
                    <a16:creationId xmlns:a16="http://schemas.microsoft.com/office/drawing/2014/main" id="{861F02D4-07E7-D0C9-DF36-99D9A946CC9A}"/>
                  </a:ext>
                </a:extLst>
              </p:cNvPr>
              <p:cNvCxnSpPr>
                <a:cxnSpLocks noChangeShapeType="1"/>
                <a:stCxn id="51" idx="2"/>
                <a:endCxn id="49"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46" name="Text Box 22">
                <a:extLst>
                  <a:ext uri="{FF2B5EF4-FFF2-40B4-BE49-F238E27FC236}">
                    <a16:creationId xmlns:a16="http://schemas.microsoft.com/office/drawing/2014/main" id="{D60885BB-EA3D-6CF4-6417-27F0D93D3248}"/>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47" name="Text Box 22">
                <a:extLst>
                  <a:ext uri="{FF2B5EF4-FFF2-40B4-BE49-F238E27FC236}">
                    <a16:creationId xmlns:a16="http://schemas.microsoft.com/office/drawing/2014/main" id="{03476B5B-A745-052A-BC6D-BDB9688E44C1}"/>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148" name="Text Box 22">
                <a:extLst>
                  <a:ext uri="{FF2B5EF4-FFF2-40B4-BE49-F238E27FC236}">
                    <a16:creationId xmlns:a16="http://schemas.microsoft.com/office/drawing/2014/main" id="{365BCBA1-EC69-CEDD-AFF6-1FA7DF4AA16B}"/>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149" name="Text Box 22">
                <a:extLst>
                  <a:ext uri="{FF2B5EF4-FFF2-40B4-BE49-F238E27FC236}">
                    <a16:creationId xmlns:a16="http://schemas.microsoft.com/office/drawing/2014/main" id="{A54B063D-9880-8BBB-A24E-379BE7021712}"/>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grpSp>
        <p:sp>
          <p:nvSpPr>
            <p:cNvPr id="5150" name="Line 45">
              <a:extLst>
                <a:ext uri="{FF2B5EF4-FFF2-40B4-BE49-F238E27FC236}">
                  <a16:creationId xmlns:a16="http://schemas.microsoft.com/office/drawing/2014/main" id="{B35EBF70-10D4-3484-87E3-5ED6DBF936A2}"/>
                </a:ext>
              </a:extLst>
            </p:cNvPr>
            <p:cNvSpPr>
              <a:spLocks noChangeShapeType="1"/>
            </p:cNvSpPr>
            <p:nvPr/>
          </p:nvSpPr>
          <p:spPr bwMode="auto">
            <a:xfrm>
              <a:off x="6504973" y="2338085"/>
              <a:ext cx="937550" cy="1"/>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51" name="Line 42">
              <a:extLst>
                <a:ext uri="{FF2B5EF4-FFF2-40B4-BE49-F238E27FC236}">
                  <a16:creationId xmlns:a16="http://schemas.microsoft.com/office/drawing/2014/main" id="{2DD0BFEC-A386-48AF-0503-76FE7D6AEDAF}"/>
                </a:ext>
              </a:extLst>
            </p:cNvPr>
            <p:cNvSpPr>
              <a:spLocks noChangeShapeType="1"/>
            </p:cNvSpPr>
            <p:nvPr/>
          </p:nvSpPr>
          <p:spPr bwMode="auto">
            <a:xfrm flipH="1">
              <a:off x="7095279" y="2476386"/>
              <a:ext cx="266220" cy="36375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pic>
        <p:nvPicPr>
          <p:cNvPr id="5153" name="Google Shape;70;p13">
            <a:extLst>
              <a:ext uri="{FF2B5EF4-FFF2-40B4-BE49-F238E27FC236}">
                <a16:creationId xmlns:a16="http://schemas.microsoft.com/office/drawing/2014/main" id="{A665CEF8-D3A1-F75C-88CD-A50C0100A141}"/>
              </a:ext>
            </a:extLst>
          </p:cNvPr>
          <p:cNvPicPr preferRelativeResize="0"/>
          <p:nvPr/>
        </p:nvPicPr>
        <p:blipFill>
          <a:blip r:embed="rId14">
            <a:alphaModFix/>
          </a:blip>
          <a:stretch>
            <a:fillRect/>
          </a:stretch>
        </p:blipFill>
        <p:spPr>
          <a:xfrm>
            <a:off x="27525" y="15352"/>
            <a:ext cx="1644859" cy="469600"/>
          </a:xfrm>
          <a:prstGeom prst="rect">
            <a:avLst/>
          </a:prstGeom>
          <a:noFill/>
          <a:ln>
            <a:noFill/>
          </a:ln>
        </p:spPr>
      </p:pic>
      <p:pic>
        <p:nvPicPr>
          <p:cNvPr id="5158" name="Google Shape;85;p14">
            <a:extLst>
              <a:ext uri="{FF2B5EF4-FFF2-40B4-BE49-F238E27FC236}">
                <a16:creationId xmlns:a16="http://schemas.microsoft.com/office/drawing/2014/main" id="{9399F667-8532-0555-41A1-15616ECD56F3}"/>
              </a:ext>
            </a:extLst>
          </p:cNvPr>
          <p:cNvPicPr preferRelativeResize="0"/>
          <p:nvPr/>
        </p:nvPicPr>
        <p:blipFill rotWithShape="1">
          <a:blip r:embed="rId15">
            <a:alphaModFix/>
          </a:blip>
          <a:srcRect/>
          <a:stretch/>
        </p:blipFill>
        <p:spPr>
          <a:xfrm>
            <a:off x="8472458" y="5"/>
            <a:ext cx="595342" cy="593698"/>
          </a:xfrm>
          <a:prstGeom prst="rect">
            <a:avLst/>
          </a:prstGeom>
          <a:noFill/>
          <a:ln>
            <a:noFill/>
          </a:ln>
        </p:spPr>
      </p:pic>
      <p:grpSp>
        <p:nvGrpSpPr>
          <p:cNvPr id="5159" name="Group 5158">
            <a:extLst>
              <a:ext uri="{FF2B5EF4-FFF2-40B4-BE49-F238E27FC236}">
                <a16:creationId xmlns:a16="http://schemas.microsoft.com/office/drawing/2014/main" id="{932A9F57-2320-928D-85F9-35C881237ED0}"/>
              </a:ext>
            </a:extLst>
          </p:cNvPr>
          <p:cNvGrpSpPr/>
          <p:nvPr/>
        </p:nvGrpSpPr>
        <p:grpSpPr>
          <a:xfrm>
            <a:off x="157031" y="1009799"/>
            <a:ext cx="4029988" cy="2895687"/>
            <a:chOff x="1986915" y="1057682"/>
            <a:chExt cx="4752975" cy="3122106"/>
          </a:xfrm>
        </p:grpSpPr>
        <p:sp>
          <p:nvSpPr>
            <p:cNvPr id="5160" name="Oval 5159">
              <a:extLst>
                <a:ext uri="{FF2B5EF4-FFF2-40B4-BE49-F238E27FC236}">
                  <a16:creationId xmlns:a16="http://schemas.microsoft.com/office/drawing/2014/main" id="{68EDADED-8C0F-A16D-293B-B5116180D31A}"/>
                </a:ext>
              </a:extLst>
            </p:cNvPr>
            <p:cNvSpPr>
              <a:spLocks noChangeArrowheads="1"/>
            </p:cNvSpPr>
            <p:nvPr/>
          </p:nvSpPr>
          <p:spPr bwMode="auto">
            <a:xfrm>
              <a:off x="3310890" y="1117600"/>
              <a:ext cx="457200" cy="457200"/>
            </a:xfrm>
            <a:prstGeom prst="ellipse">
              <a:avLst/>
            </a:prstGeom>
            <a:solidFill>
              <a:schemeClr val="tx2"/>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61" name="Oval 5160">
              <a:extLst>
                <a:ext uri="{FF2B5EF4-FFF2-40B4-BE49-F238E27FC236}">
                  <a16:creationId xmlns:a16="http://schemas.microsoft.com/office/drawing/2014/main" id="{38A017F5-5DFC-2490-6899-8433EAED1E57}"/>
                </a:ext>
              </a:extLst>
            </p:cNvPr>
            <p:cNvSpPr>
              <a:spLocks noChangeArrowheads="1"/>
            </p:cNvSpPr>
            <p:nvPr/>
          </p:nvSpPr>
          <p:spPr bwMode="auto">
            <a:xfrm>
              <a:off x="5368290" y="3403600"/>
              <a:ext cx="4572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62" name="Oval 5161">
              <a:extLst>
                <a:ext uri="{FF2B5EF4-FFF2-40B4-BE49-F238E27FC236}">
                  <a16:creationId xmlns:a16="http://schemas.microsoft.com/office/drawing/2014/main" id="{50E87AA1-1E47-7870-8A65-9804130FDAE6}"/>
                </a:ext>
              </a:extLst>
            </p:cNvPr>
            <p:cNvSpPr>
              <a:spLocks noChangeArrowheads="1"/>
            </p:cNvSpPr>
            <p:nvPr/>
          </p:nvSpPr>
          <p:spPr bwMode="auto">
            <a:xfrm>
              <a:off x="3310890" y="3403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63" name="AutoShape 6">
              <a:extLst>
                <a:ext uri="{FF2B5EF4-FFF2-40B4-BE49-F238E27FC236}">
                  <a16:creationId xmlns:a16="http://schemas.microsoft.com/office/drawing/2014/main" id="{9CE1BB17-AC7C-4E00-1CFA-6F62CE107184}"/>
                </a:ext>
              </a:extLst>
            </p:cNvPr>
            <p:cNvCxnSpPr>
              <a:cxnSpLocks noChangeShapeType="1"/>
              <a:stCxn id="5161" idx="2"/>
              <a:endCxn id="5162" idx="6"/>
            </p:cNvCxnSpPr>
            <p:nvPr/>
          </p:nvCxnSpPr>
          <p:spPr bwMode="auto">
            <a:xfrm flipH="1">
              <a:off x="3768090" y="3632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64" name="AutoShape 8">
              <a:extLst>
                <a:ext uri="{FF2B5EF4-FFF2-40B4-BE49-F238E27FC236}">
                  <a16:creationId xmlns:a16="http://schemas.microsoft.com/office/drawing/2014/main" id="{63467794-8B9F-BEEE-D77B-1D15EBC4D5E8}"/>
                </a:ext>
              </a:extLst>
            </p:cNvPr>
            <p:cNvCxnSpPr>
              <a:cxnSpLocks noChangeShapeType="1"/>
              <a:stCxn id="5160" idx="6"/>
              <a:endCxn id="5165" idx="2"/>
            </p:cNvCxnSpPr>
            <p:nvPr/>
          </p:nvCxnSpPr>
          <p:spPr bwMode="auto">
            <a:xfrm>
              <a:off x="3768090" y="13462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65" name="Oval 5164">
              <a:extLst>
                <a:ext uri="{FF2B5EF4-FFF2-40B4-BE49-F238E27FC236}">
                  <a16:creationId xmlns:a16="http://schemas.microsoft.com/office/drawing/2014/main" id="{AE065C44-0F6E-8A76-2E8B-EE3AD45923B3}"/>
                </a:ext>
              </a:extLst>
            </p:cNvPr>
            <p:cNvSpPr>
              <a:spLocks noChangeArrowheads="1"/>
            </p:cNvSpPr>
            <p:nvPr/>
          </p:nvSpPr>
          <p:spPr bwMode="auto">
            <a:xfrm>
              <a:off x="5368290" y="1117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sp>
          <p:nvSpPr>
            <p:cNvPr id="5166" name="Oval 5165">
              <a:extLst>
                <a:ext uri="{FF2B5EF4-FFF2-40B4-BE49-F238E27FC236}">
                  <a16:creationId xmlns:a16="http://schemas.microsoft.com/office/drawing/2014/main" id="{467CF4C6-5E17-9F93-7FE9-660EBB09EF5A}"/>
                </a:ext>
              </a:extLst>
            </p:cNvPr>
            <p:cNvSpPr>
              <a:spLocks noChangeArrowheads="1"/>
            </p:cNvSpPr>
            <p:nvPr/>
          </p:nvSpPr>
          <p:spPr bwMode="auto">
            <a:xfrm>
              <a:off x="6282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67" name="AutoShape 11">
              <a:extLst>
                <a:ext uri="{FF2B5EF4-FFF2-40B4-BE49-F238E27FC236}">
                  <a16:creationId xmlns:a16="http://schemas.microsoft.com/office/drawing/2014/main" id="{C7D18678-FFF3-20DD-069A-CB3F5692FC21}"/>
                </a:ext>
              </a:extLst>
            </p:cNvPr>
            <p:cNvCxnSpPr>
              <a:cxnSpLocks noChangeShapeType="1"/>
              <a:stCxn id="5166" idx="2"/>
              <a:endCxn id="5174" idx="6"/>
            </p:cNvCxnSpPr>
            <p:nvPr/>
          </p:nvCxnSpPr>
          <p:spPr bwMode="auto">
            <a:xfrm flipH="1">
              <a:off x="4834890" y="24892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68" name="AutoShape 12">
              <a:extLst>
                <a:ext uri="{FF2B5EF4-FFF2-40B4-BE49-F238E27FC236}">
                  <a16:creationId xmlns:a16="http://schemas.microsoft.com/office/drawing/2014/main" id="{900B5480-4BF6-09C0-FAB8-4060B21D2EB7}"/>
                </a:ext>
              </a:extLst>
            </p:cNvPr>
            <p:cNvCxnSpPr>
              <a:cxnSpLocks noChangeShapeType="1"/>
              <a:stCxn id="5166" idx="1"/>
              <a:endCxn id="5165" idx="5"/>
            </p:cNvCxnSpPr>
            <p:nvPr/>
          </p:nvCxnSpPr>
          <p:spPr bwMode="auto">
            <a:xfrm flipH="1" flipV="1">
              <a:off x="5758815" y="1508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69" name="AutoShape 13">
              <a:extLst>
                <a:ext uri="{FF2B5EF4-FFF2-40B4-BE49-F238E27FC236}">
                  <a16:creationId xmlns:a16="http://schemas.microsoft.com/office/drawing/2014/main" id="{EB953FC1-FE8C-8E86-5498-8803F7949DC8}"/>
                </a:ext>
              </a:extLst>
            </p:cNvPr>
            <p:cNvCxnSpPr>
              <a:cxnSpLocks noChangeShapeType="1"/>
              <a:stCxn id="5161" idx="7"/>
              <a:endCxn id="5166" idx="3"/>
            </p:cNvCxnSpPr>
            <p:nvPr/>
          </p:nvCxnSpPr>
          <p:spPr bwMode="auto">
            <a:xfrm flipV="1">
              <a:off x="5758815" y="26511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70" name="AutoShape 14">
              <a:extLst>
                <a:ext uri="{FF2B5EF4-FFF2-40B4-BE49-F238E27FC236}">
                  <a16:creationId xmlns:a16="http://schemas.microsoft.com/office/drawing/2014/main" id="{EF63AEEC-361C-5B92-F17D-C80348921114}"/>
                </a:ext>
              </a:extLst>
            </p:cNvPr>
            <p:cNvCxnSpPr>
              <a:cxnSpLocks noChangeShapeType="1"/>
              <a:stCxn id="5160" idx="5"/>
              <a:endCxn id="5174" idx="1"/>
            </p:cNvCxnSpPr>
            <p:nvPr/>
          </p:nvCxnSpPr>
          <p:spPr bwMode="auto">
            <a:xfrm>
              <a:off x="3701415" y="15081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71" name="AutoShape 15">
              <a:extLst>
                <a:ext uri="{FF2B5EF4-FFF2-40B4-BE49-F238E27FC236}">
                  <a16:creationId xmlns:a16="http://schemas.microsoft.com/office/drawing/2014/main" id="{F723D3BE-555F-B465-A645-4851331D5127}"/>
                </a:ext>
              </a:extLst>
            </p:cNvPr>
            <p:cNvCxnSpPr>
              <a:cxnSpLocks noChangeShapeType="1"/>
              <a:stCxn id="5165" idx="3"/>
              <a:endCxn id="5174" idx="7"/>
            </p:cNvCxnSpPr>
            <p:nvPr/>
          </p:nvCxnSpPr>
          <p:spPr bwMode="auto">
            <a:xfrm flipH="1">
              <a:off x="4768215" y="15081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72" name="Oval 5171">
              <a:extLst>
                <a:ext uri="{FF2B5EF4-FFF2-40B4-BE49-F238E27FC236}">
                  <a16:creationId xmlns:a16="http://schemas.microsoft.com/office/drawing/2014/main" id="{8DC269F8-90E3-6AA5-0803-707D6C3CD30D}"/>
                </a:ext>
              </a:extLst>
            </p:cNvPr>
            <p:cNvSpPr>
              <a:spLocks noChangeArrowheads="1"/>
            </p:cNvSpPr>
            <p:nvPr/>
          </p:nvSpPr>
          <p:spPr bwMode="auto">
            <a:xfrm>
              <a:off x="2320290" y="2260600"/>
              <a:ext cx="457200" cy="457200"/>
            </a:xfrm>
            <a:prstGeom prst="ellipse">
              <a:avLst/>
            </a:prstGeom>
            <a:solidFill>
              <a:schemeClr val="bg1"/>
            </a:solidFill>
            <a:ln w="28575">
              <a:solidFill>
                <a:srgbClr val="FF0000"/>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73" name="AutoShape 17">
              <a:extLst>
                <a:ext uri="{FF2B5EF4-FFF2-40B4-BE49-F238E27FC236}">
                  <a16:creationId xmlns:a16="http://schemas.microsoft.com/office/drawing/2014/main" id="{FAA6965B-83FE-38D1-69CD-CA7C6C29E87A}"/>
                </a:ext>
              </a:extLst>
            </p:cNvPr>
            <p:cNvCxnSpPr>
              <a:cxnSpLocks noChangeShapeType="1"/>
              <a:stCxn id="5172" idx="7"/>
              <a:endCxn id="5160" idx="3"/>
            </p:cNvCxnSpPr>
            <p:nvPr/>
          </p:nvCxnSpPr>
          <p:spPr bwMode="auto">
            <a:xfrm flipV="1">
              <a:off x="2710815" y="1508125"/>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74" name="Oval 19">
              <a:extLst>
                <a:ext uri="{FF2B5EF4-FFF2-40B4-BE49-F238E27FC236}">
                  <a16:creationId xmlns:a16="http://schemas.microsoft.com/office/drawing/2014/main" id="{EBDF2C52-302C-A529-325B-ED8E6BE1AC58}"/>
                </a:ext>
              </a:extLst>
            </p:cNvPr>
            <p:cNvSpPr>
              <a:spLocks noChangeArrowheads="1"/>
            </p:cNvSpPr>
            <p:nvPr/>
          </p:nvSpPr>
          <p:spPr bwMode="auto">
            <a:xfrm>
              <a:off x="4377690" y="2260600"/>
              <a:ext cx="457200" cy="457200"/>
            </a:xfrm>
            <a:prstGeom prst="ellipse">
              <a:avLst/>
            </a:prstGeom>
            <a:solidFill>
              <a:schemeClr val="bg1"/>
            </a:solidFill>
            <a:ln w="9525">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baseline="-25000" dirty="0">
                <a:latin typeface="Calibri" panose="020F0502020204030204" pitchFamily="34" charset="0"/>
                <a:ea typeface="ＭＳ Ｐゴシック" panose="020B0600070205080204" pitchFamily="34" charset="-128"/>
              </a:endParaRPr>
            </a:p>
          </p:txBody>
        </p:sp>
        <p:cxnSp>
          <p:nvCxnSpPr>
            <p:cNvPr id="5175" name="AutoShape 20">
              <a:extLst>
                <a:ext uri="{FF2B5EF4-FFF2-40B4-BE49-F238E27FC236}">
                  <a16:creationId xmlns:a16="http://schemas.microsoft.com/office/drawing/2014/main" id="{0AA0D803-95B1-A449-2BC5-930587E4CD33}"/>
                </a:ext>
              </a:extLst>
            </p:cNvPr>
            <p:cNvCxnSpPr>
              <a:cxnSpLocks noChangeShapeType="1"/>
            </p:cNvCxnSpPr>
            <p:nvPr/>
          </p:nvCxnSpPr>
          <p:spPr bwMode="auto">
            <a:xfrm rot="10800000" flipH="1" flipV="1">
              <a:off x="47682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5176" name="AutoShape 21">
              <a:extLst>
                <a:ext uri="{FF2B5EF4-FFF2-40B4-BE49-F238E27FC236}">
                  <a16:creationId xmlns:a16="http://schemas.microsoft.com/office/drawing/2014/main" id="{30F1D6AA-7506-12D9-917D-8A6A3B111DDC}"/>
                </a:ext>
              </a:extLst>
            </p:cNvPr>
            <p:cNvCxnSpPr>
              <a:cxnSpLocks noChangeShapeType="1"/>
              <a:stCxn id="5162" idx="7"/>
              <a:endCxn id="5174" idx="3"/>
            </p:cNvCxnSpPr>
            <p:nvPr/>
          </p:nvCxnSpPr>
          <p:spPr bwMode="auto">
            <a:xfrm flipV="1">
              <a:off x="3701415" y="26511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77" name="Text Box 36">
              <a:extLst>
                <a:ext uri="{FF2B5EF4-FFF2-40B4-BE49-F238E27FC236}">
                  <a16:creationId xmlns:a16="http://schemas.microsoft.com/office/drawing/2014/main" id="{4D63F85B-3288-D132-5C37-D0BB95E01B34}"/>
                </a:ext>
              </a:extLst>
            </p:cNvPr>
            <p:cNvSpPr txBox="1">
              <a:spLocks noChangeArrowheads="1"/>
            </p:cNvSpPr>
            <p:nvPr/>
          </p:nvSpPr>
          <p:spPr bwMode="auto">
            <a:xfrm>
              <a:off x="1986915" y="2321877"/>
              <a:ext cx="279244"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u</a:t>
              </a:r>
              <a:endParaRPr lang="en-US" altLang="en-US" dirty="0">
                <a:latin typeface="Calibri" panose="020F0502020204030204" pitchFamily="34" charset="0"/>
                <a:ea typeface="ＭＳ Ｐゴシック" panose="020B0600070205080204" pitchFamily="34" charset="-128"/>
              </a:endParaRPr>
            </a:p>
          </p:txBody>
        </p:sp>
        <p:sp>
          <p:nvSpPr>
            <p:cNvPr id="5178" name="Line 42">
              <a:extLst>
                <a:ext uri="{FF2B5EF4-FFF2-40B4-BE49-F238E27FC236}">
                  <a16:creationId xmlns:a16="http://schemas.microsoft.com/office/drawing/2014/main" id="{E23BFECA-E399-CA35-2ED4-7BB629C7C86A}"/>
                </a:ext>
              </a:extLst>
            </p:cNvPr>
            <p:cNvSpPr>
              <a:spLocks noChangeShapeType="1"/>
            </p:cNvSpPr>
            <p:nvPr/>
          </p:nvSpPr>
          <p:spPr bwMode="auto">
            <a:xfrm>
              <a:off x="4892359" y="2612162"/>
              <a:ext cx="618806" cy="761043"/>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79" name="Line 45">
              <a:extLst>
                <a:ext uri="{FF2B5EF4-FFF2-40B4-BE49-F238E27FC236}">
                  <a16:creationId xmlns:a16="http://schemas.microsoft.com/office/drawing/2014/main" id="{802A5EE9-F16A-EDC7-A6BC-9560AD0757D1}"/>
                </a:ext>
              </a:extLst>
            </p:cNvPr>
            <p:cNvSpPr>
              <a:spLocks noChangeShapeType="1"/>
            </p:cNvSpPr>
            <p:nvPr/>
          </p:nvSpPr>
          <p:spPr bwMode="auto">
            <a:xfrm flipV="1">
              <a:off x="2853690" y="2641600"/>
              <a:ext cx="1447800" cy="0"/>
            </a:xfrm>
            <a:prstGeom prst="line">
              <a:avLst/>
            </a:prstGeom>
            <a:noFill/>
            <a:ln w="28575">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80" name="Text Box 47">
              <a:extLst>
                <a:ext uri="{FF2B5EF4-FFF2-40B4-BE49-F238E27FC236}">
                  <a16:creationId xmlns:a16="http://schemas.microsoft.com/office/drawing/2014/main" id="{1978A6DE-036E-AD52-8311-A5C44FCF7234}"/>
                </a:ext>
              </a:extLst>
            </p:cNvPr>
            <p:cNvSpPr txBox="1">
              <a:spLocks noChangeArrowheads="1"/>
            </p:cNvSpPr>
            <p:nvPr/>
          </p:nvSpPr>
          <p:spPr bwMode="auto">
            <a:xfrm>
              <a:off x="5660706" y="3872011"/>
              <a:ext cx="245745"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latin typeface="Calibri" panose="020F0502020204030204" pitchFamily="34" charset="0"/>
                  <a:ea typeface="ＭＳ Ｐゴシック" panose="020B0600070205080204" pitchFamily="34" charset="-128"/>
                  <a:sym typeface="Symbol" pitchFamily="2" charset="2"/>
                </a:rPr>
                <a:t>v</a:t>
              </a:r>
              <a:endParaRPr lang="en-US" altLang="en-US" dirty="0">
                <a:latin typeface="Calibri" panose="020F0502020204030204" pitchFamily="34" charset="0"/>
                <a:ea typeface="ＭＳ Ｐゴシック" panose="020B0600070205080204" pitchFamily="34" charset="-128"/>
              </a:endParaRPr>
            </a:p>
          </p:txBody>
        </p:sp>
        <p:cxnSp>
          <p:nvCxnSpPr>
            <p:cNvPr id="5181" name="AutoShape 18">
              <a:extLst>
                <a:ext uri="{FF2B5EF4-FFF2-40B4-BE49-F238E27FC236}">
                  <a16:creationId xmlns:a16="http://schemas.microsoft.com/office/drawing/2014/main" id="{2F9D37BE-B6B2-E922-3992-19AA2812C1A6}"/>
                </a:ext>
              </a:extLst>
            </p:cNvPr>
            <p:cNvCxnSpPr>
              <a:cxnSpLocks noChangeShapeType="1"/>
            </p:cNvCxnSpPr>
            <p:nvPr/>
          </p:nvCxnSpPr>
          <p:spPr bwMode="auto">
            <a:xfrm flipH="1" flipV="1">
              <a:off x="2710815" y="26511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pic>
          <p:nvPicPr>
            <p:cNvPr id="5182" name="Picture 4" descr="drug Vector Icons free download in SVG ...">
              <a:extLst>
                <a:ext uri="{FF2B5EF4-FFF2-40B4-BE49-F238E27FC236}">
                  <a16:creationId xmlns:a16="http://schemas.microsoft.com/office/drawing/2014/main" id="{F6FA1BD0-18DA-4B5D-6977-A3AFB82A0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0" t="4889" r="50000" b="4889"/>
            <a:stretch>
              <a:fillRect/>
            </a:stretch>
          </p:blipFill>
          <p:spPr bwMode="auto">
            <a:xfrm>
              <a:off x="2477721" y="2327275"/>
              <a:ext cx="152595" cy="31432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183" name="Picture 4" descr="drug Vector Icons free download in SVG ...">
              <a:extLst>
                <a:ext uri="{FF2B5EF4-FFF2-40B4-BE49-F238E27FC236}">
                  <a16:creationId xmlns:a16="http://schemas.microsoft.com/office/drawing/2014/main" id="{A753AA6A-595A-42AA-C473-8D2A354EF7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0" t="3728" r="7222" b="4272"/>
            <a:stretch>
              <a:fillRect/>
            </a:stretch>
          </p:blipFill>
          <p:spPr bwMode="auto">
            <a:xfrm>
              <a:off x="5532119" y="3459990"/>
              <a:ext cx="148591" cy="327215"/>
            </a:xfrm>
            <a:prstGeom prst="rect">
              <a:avLst/>
            </a:prstGeom>
            <a:noFill/>
            <a:scene3d>
              <a:camera prst="orthographicFront">
                <a:rot lat="0" lon="0" rev="19199999"/>
              </a:camera>
              <a:lightRig rig="threePt" dir="t"/>
            </a:scene3d>
            <a:extLst>
              <a:ext uri="{909E8E84-426E-40DD-AFC4-6F175D3DCCD1}">
                <a14:hiddenFill xmlns:a14="http://schemas.microsoft.com/office/drawing/2010/main">
                  <a:solidFill>
                    <a:srgbClr val="FFFFFF"/>
                  </a:solidFill>
                </a14:hiddenFill>
              </a:ext>
            </a:extLst>
          </p:spPr>
        </p:pic>
        <p:pic>
          <p:nvPicPr>
            <p:cNvPr id="5184" name="Graphic 5183" descr="Covid-19 outline">
              <a:extLst>
                <a:ext uri="{FF2B5EF4-FFF2-40B4-BE49-F238E27FC236}">
                  <a16:creationId xmlns:a16="http://schemas.microsoft.com/office/drawing/2014/main" id="{CD8E3DC3-1D9B-5557-CF42-857E37B7DF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8615" y="1192662"/>
              <a:ext cx="336549" cy="336549"/>
            </a:xfrm>
            <a:prstGeom prst="rect">
              <a:avLst/>
            </a:prstGeom>
          </p:spPr>
        </p:pic>
        <p:pic>
          <p:nvPicPr>
            <p:cNvPr id="5185" name="Graphic 5184" descr="DNA with solid fill">
              <a:extLst>
                <a:ext uri="{FF2B5EF4-FFF2-40B4-BE49-F238E27FC236}">
                  <a16:creationId xmlns:a16="http://schemas.microsoft.com/office/drawing/2014/main" id="{56FE05D7-6457-677C-5AC8-CBE3823C65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3634" y="1192662"/>
              <a:ext cx="298256" cy="298256"/>
            </a:xfrm>
            <a:prstGeom prst="rect">
              <a:avLst/>
            </a:prstGeom>
          </p:spPr>
        </p:pic>
        <p:pic>
          <p:nvPicPr>
            <p:cNvPr id="5186" name="Graphic 5185" descr="Covid-19 outline">
              <a:extLst>
                <a:ext uri="{FF2B5EF4-FFF2-40B4-BE49-F238E27FC236}">
                  <a16:creationId xmlns:a16="http://schemas.microsoft.com/office/drawing/2014/main" id="{EC9F9C39-768D-30E2-7336-C1827CB8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8015" y="2336799"/>
              <a:ext cx="336549" cy="336549"/>
            </a:xfrm>
            <a:prstGeom prst="rect">
              <a:avLst/>
            </a:prstGeom>
          </p:spPr>
        </p:pic>
        <p:pic>
          <p:nvPicPr>
            <p:cNvPr id="5187" name="Graphic 5186" descr="DNA with solid fill">
              <a:extLst>
                <a:ext uri="{FF2B5EF4-FFF2-40B4-BE49-F238E27FC236}">
                  <a16:creationId xmlns:a16="http://schemas.microsoft.com/office/drawing/2014/main" id="{45C2333C-57FC-1326-557F-926E0670D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90" y="2352869"/>
              <a:ext cx="298256" cy="298256"/>
            </a:xfrm>
            <a:prstGeom prst="rect">
              <a:avLst/>
            </a:prstGeom>
          </p:spPr>
        </p:pic>
        <p:pic>
          <p:nvPicPr>
            <p:cNvPr id="5188" name="Graphic 5187" descr="Man with solid fill">
              <a:extLst>
                <a:ext uri="{FF2B5EF4-FFF2-40B4-BE49-F238E27FC236}">
                  <a16:creationId xmlns:a16="http://schemas.microsoft.com/office/drawing/2014/main" id="{CFB77E00-655E-003B-9866-725031E91A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0425" y="3484087"/>
              <a:ext cx="277812" cy="277812"/>
            </a:xfrm>
            <a:prstGeom prst="rect">
              <a:avLst/>
            </a:prstGeom>
          </p:spPr>
        </p:pic>
        <p:sp>
          <p:nvSpPr>
            <p:cNvPr id="5189" name="Text Box 22">
              <a:extLst>
                <a:ext uri="{FF2B5EF4-FFF2-40B4-BE49-F238E27FC236}">
                  <a16:creationId xmlns:a16="http://schemas.microsoft.com/office/drawing/2014/main" id="{749FE11A-C6ED-9215-99B9-FEE9172036E5}"/>
                </a:ext>
              </a:extLst>
            </p:cNvPr>
            <p:cNvSpPr txBox="1">
              <a:spLocks noChangeArrowheads="1"/>
            </p:cNvSpPr>
            <p:nvPr/>
          </p:nvSpPr>
          <p:spPr bwMode="auto">
            <a:xfrm>
              <a:off x="4503738" y="36942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sp>
          <p:nvSpPr>
            <p:cNvPr id="5190" name="Text Box 22">
              <a:extLst>
                <a:ext uri="{FF2B5EF4-FFF2-40B4-BE49-F238E27FC236}">
                  <a16:creationId xmlns:a16="http://schemas.microsoft.com/office/drawing/2014/main" id="{82A1478F-F12A-4853-45CF-605958E49F5E}"/>
                </a:ext>
              </a:extLst>
            </p:cNvPr>
            <p:cNvSpPr txBox="1">
              <a:spLocks noChangeArrowheads="1"/>
            </p:cNvSpPr>
            <p:nvPr/>
          </p:nvSpPr>
          <p:spPr bwMode="auto">
            <a:xfrm>
              <a:off x="6062028" y="294363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r2</a:t>
              </a:r>
            </a:p>
          </p:txBody>
        </p:sp>
        <p:sp>
          <p:nvSpPr>
            <p:cNvPr id="5191" name="Text Box 22">
              <a:extLst>
                <a:ext uri="{FF2B5EF4-FFF2-40B4-BE49-F238E27FC236}">
                  <a16:creationId xmlns:a16="http://schemas.microsoft.com/office/drawing/2014/main" id="{5F9D3EE5-5AAD-A7D2-5955-87CBD48E7F31}"/>
                </a:ext>
              </a:extLst>
            </p:cNvPr>
            <p:cNvSpPr txBox="1">
              <a:spLocks noChangeArrowheads="1"/>
            </p:cNvSpPr>
            <p:nvPr/>
          </p:nvSpPr>
          <p:spPr bwMode="auto">
            <a:xfrm>
              <a:off x="4553268" y="105768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92" name="Text Box 22">
              <a:extLst>
                <a:ext uri="{FF2B5EF4-FFF2-40B4-BE49-F238E27FC236}">
                  <a16:creationId xmlns:a16="http://schemas.microsoft.com/office/drawing/2014/main" id="{43E802B3-3761-0B83-9663-6B3F8A809433}"/>
                </a:ext>
              </a:extLst>
            </p:cNvPr>
            <p:cNvSpPr txBox="1">
              <a:spLocks noChangeArrowheads="1"/>
            </p:cNvSpPr>
            <p:nvPr/>
          </p:nvSpPr>
          <p:spPr bwMode="auto">
            <a:xfrm>
              <a:off x="600868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93" name="Text Box 22">
              <a:extLst>
                <a:ext uri="{FF2B5EF4-FFF2-40B4-BE49-F238E27FC236}">
                  <a16:creationId xmlns:a16="http://schemas.microsoft.com/office/drawing/2014/main" id="{088C0987-1C72-F9FB-69B7-5BE19374BCAC}"/>
                </a:ext>
              </a:extLst>
            </p:cNvPr>
            <p:cNvSpPr txBox="1">
              <a:spLocks noChangeArrowheads="1"/>
            </p:cNvSpPr>
            <p:nvPr/>
          </p:nvSpPr>
          <p:spPr bwMode="auto">
            <a:xfrm>
              <a:off x="2762568" y="170157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r5</a:t>
              </a:r>
            </a:p>
          </p:txBody>
        </p:sp>
        <p:sp>
          <p:nvSpPr>
            <p:cNvPr id="5194" name="Text Box 22">
              <a:extLst>
                <a:ext uri="{FF2B5EF4-FFF2-40B4-BE49-F238E27FC236}">
                  <a16:creationId xmlns:a16="http://schemas.microsoft.com/office/drawing/2014/main" id="{0B8B7AF5-D30C-C6B7-65F6-1D355A0D636E}"/>
                </a:ext>
              </a:extLst>
            </p:cNvPr>
            <p:cNvSpPr txBox="1">
              <a:spLocks noChangeArrowheads="1"/>
            </p:cNvSpPr>
            <p:nvPr/>
          </p:nvSpPr>
          <p:spPr bwMode="auto">
            <a:xfrm>
              <a:off x="408844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r4</a:t>
              </a:r>
            </a:p>
          </p:txBody>
        </p:sp>
        <p:sp>
          <p:nvSpPr>
            <p:cNvPr id="5195" name="Text Box 22">
              <a:extLst>
                <a:ext uri="{FF2B5EF4-FFF2-40B4-BE49-F238E27FC236}">
                  <a16:creationId xmlns:a16="http://schemas.microsoft.com/office/drawing/2014/main" id="{E90DD0AC-A37D-8F49-DC64-136614DBF37B}"/>
                </a:ext>
              </a:extLst>
            </p:cNvPr>
            <p:cNvSpPr txBox="1">
              <a:spLocks noChangeArrowheads="1"/>
            </p:cNvSpPr>
            <p:nvPr/>
          </p:nvSpPr>
          <p:spPr bwMode="auto">
            <a:xfrm>
              <a:off x="5071428" y="17930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r6</a:t>
              </a:r>
            </a:p>
          </p:txBody>
        </p:sp>
        <p:sp>
          <p:nvSpPr>
            <p:cNvPr id="5196" name="Text Box 22">
              <a:extLst>
                <a:ext uri="{FF2B5EF4-FFF2-40B4-BE49-F238E27FC236}">
                  <a16:creationId xmlns:a16="http://schemas.microsoft.com/office/drawing/2014/main" id="{28EF5DBB-C8F3-A4F0-C7EC-908021E3F948}"/>
                </a:ext>
              </a:extLst>
            </p:cNvPr>
            <p:cNvSpPr txBox="1">
              <a:spLocks noChangeArrowheads="1"/>
            </p:cNvSpPr>
            <p:nvPr/>
          </p:nvSpPr>
          <p:spPr bwMode="auto">
            <a:xfrm>
              <a:off x="2895918" y="31036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r1</a:t>
              </a:r>
            </a:p>
          </p:txBody>
        </p:sp>
        <p:cxnSp>
          <p:nvCxnSpPr>
            <p:cNvPr id="5197" name="AutoShape 11">
              <a:extLst>
                <a:ext uri="{FF2B5EF4-FFF2-40B4-BE49-F238E27FC236}">
                  <a16:creationId xmlns:a16="http://schemas.microsoft.com/office/drawing/2014/main" id="{E64DEF1B-243B-2709-F8FB-DDB2336BA2AD}"/>
                </a:ext>
              </a:extLst>
            </p:cNvPr>
            <p:cNvCxnSpPr>
              <a:cxnSpLocks noChangeShapeType="1"/>
              <a:stCxn id="5174" idx="2"/>
              <a:endCxn id="5172" idx="6"/>
            </p:cNvCxnSpPr>
            <p:nvPr/>
          </p:nvCxnSpPr>
          <p:spPr bwMode="auto">
            <a:xfrm flipH="1">
              <a:off x="2777490" y="2489200"/>
              <a:ext cx="16002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198" name="Text Box 22">
              <a:extLst>
                <a:ext uri="{FF2B5EF4-FFF2-40B4-BE49-F238E27FC236}">
                  <a16:creationId xmlns:a16="http://schemas.microsoft.com/office/drawing/2014/main" id="{8AEB76DF-7347-25E1-7F5B-D70F8E5BAB47}"/>
                </a:ext>
              </a:extLst>
            </p:cNvPr>
            <p:cNvSpPr txBox="1">
              <a:spLocks noChangeArrowheads="1"/>
            </p:cNvSpPr>
            <p:nvPr/>
          </p:nvSpPr>
          <p:spPr bwMode="auto">
            <a:xfrm>
              <a:off x="5498148" y="224259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r3</a:t>
              </a:r>
            </a:p>
          </p:txBody>
        </p:sp>
        <p:sp>
          <p:nvSpPr>
            <p:cNvPr id="5199" name="Text Box 22">
              <a:extLst>
                <a:ext uri="{FF2B5EF4-FFF2-40B4-BE49-F238E27FC236}">
                  <a16:creationId xmlns:a16="http://schemas.microsoft.com/office/drawing/2014/main" id="{5B3EEAB1-A0E0-6418-1BD1-D03B7EE41F51}"/>
                </a:ext>
              </a:extLst>
            </p:cNvPr>
            <p:cNvSpPr txBox="1">
              <a:spLocks noChangeArrowheads="1"/>
            </p:cNvSpPr>
            <p:nvPr/>
          </p:nvSpPr>
          <p:spPr bwMode="auto">
            <a:xfrm>
              <a:off x="3555048" y="226545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sp>
          <p:nvSpPr>
            <p:cNvPr id="5200" name="Text Box 22">
              <a:extLst>
                <a:ext uri="{FF2B5EF4-FFF2-40B4-BE49-F238E27FC236}">
                  <a16:creationId xmlns:a16="http://schemas.microsoft.com/office/drawing/2014/main" id="{A932CD8C-0B2F-DBAC-9988-D6A93D9E4700}"/>
                </a:ext>
              </a:extLst>
            </p:cNvPr>
            <p:cNvSpPr txBox="1">
              <a:spLocks noChangeArrowheads="1"/>
            </p:cNvSpPr>
            <p:nvPr/>
          </p:nvSpPr>
          <p:spPr bwMode="auto">
            <a:xfrm>
              <a:off x="3977958" y="297411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r8</a:t>
              </a:r>
            </a:p>
          </p:txBody>
        </p:sp>
        <p:sp>
          <p:nvSpPr>
            <p:cNvPr id="5201" name="Text Box 22">
              <a:extLst>
                <a:ext uri="{FF2B5EF4-FFF2-40B4-BE49-F238E27FC236}">
                  <a16:creationId xmlns:a16="http://schemas.microsoft.com/office/drawing/2014/main" id="{D18C2CB0-53EC-396C-E525-8872454C07EA}"/>
                </a:ext>
              </a:extLst>
            </p:cNvPr>
            <p:cNvSpPr txBox="1">
              <a:spLocks noChangeArrowheads="1"/>
            </p:cNvSpPr>
            <p:nvPr/>
          </p:nvSpPr>
          <p:spPr bwMode="auto">
            <a:xfrm>
              <a:off x="4892358" y="3008402"/>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1200" dirty="0">
                  <a:latin typeface="Calibri" panose="020F0502020204030204" pitchFamily="34" charset="0"/>
                  <a:ea typeface="ＭＳ Ｐゴシック" panose="020B0600070205080204" pitchFamily="34" charset="-128"/>
                </a:rPr>
                <a:t>r7</a:t>
              </a:r>
            </a:p>
          </p:txBody>
        </p:sp>
      </p:grpSp>
      <p:sp>
        <p:nvSpPr>
          <p:cNvPr id="5202" name="TextBox 5201">
            <a:extLst>
              <a:ext uri="{FF2B5EF4-FFF2-40B4-BE49-F238E27FC236}">
                <a16:creationId xmlns:a16="http://schemas.microsoft.com/office/drawing/2014/main" id="{01BCA016-4DF6-BA3E-1909-414B054D9C13}"/>
              </a:ext>
            </a:extLst>
          </p:cNvPr>
          <p:cNvSpPr txBox="1"/>
          <p:nvPr/>
        </p:nvSpPr>
        <p:spPr>
          <a:xfrm>
            <a:off x="2732764" y="609971"/>
            <a:ext cx="4204997" cy="307777"/>
          </a:xfrm>
          <a:prstGeom prst="rect">
            <a:avLst/>
          </a:prstGeom>
          <a:noFill/>
        </p:spPr>
        <p:txBody>
          <a:bodyPr wrap="none" rtlCol="0">
            <a:spAutoFit/>
          </a:bodyPr>
          <a:lstStyle/>
          <a:p>
            <a:r>
              <a:rPr lang="en-US" dirty="0">
                <a:highlight>
                  <a:srgbClr val="C0C0C0"/>
                </a:highlight>
                <a:latin typeface="Lato" panose="020F0502020204030203" pitchFamily="34" charset="0"/>
                <a:ea typeface="Lato" panose="020F0502020204030203" pitchFamily="34" charset="0"/>
                <a:cs typeface="Lato" panose="020F0502020204030203" pitchFamily="34" charset="0"/>
              </a:rPr>
              <a:t>Building Block: Uses Dijkstra's Algorithm iteratively</a:t>
            </a:r>
          </a:p>
        </p:txBody>
      </p:sp>
    </p:spTree>
    <p:extLst>
      <p:ext uri="{BB962C8B-B14F-4D97-AF65-F5344CB8AC3E}">
        <p14:creationId xmlns:p14="http://schemas.microsoft.com/office/powerpoint/2010/main" val="27872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subTnLst>
                                    <p:set>
                                      <p:cBhvr override="childStyle">
                                        <p:cTn dur="1" fill="hold" display="0" masterRel="sameClick" afterEffect="1">
                                          <p:stCondLst>
                                            <p:cond evt="end" delay="0">
                                              <p:tn val="9"/>
                                            </p:cond>
                                          </p:stCondLst>
                                        </p:cTn>
                                        <p:tgtEl>
                                          <p:spTgt spid="26"/>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51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2202</TotalTime>
  <Words>2600</Words>
  <Application>Microsoft Macintosh PowerPoint</Application>
  <PresentationFormat>On-screen Show (16:9)</PresentationFormat>
  <Paragraphs>431</Paragraphs>
  <Slides>27</Slides>
  <Notes>22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Baskerville Old Face</vt:lpstr>
      <vt:lpstr>Titillium Web</vt:lpstr>
      <vt:lpstr>Cambria</vt:lpstr>
      <vt:lpstr>Arial</vt:lpstr>
      <vt:lpstr>Calibri</vt:lpstr>
      <vt:lpstr>Lato</vt:lpstr>
      <vt:lpstr>Wingdings</vt:lpstr>
      <vt:lpstr>Simple Light</vt:lpstr>
      <vt:lpstr>PowerPoint Presentation</vt:lpstr>
      <vt:lpstr>PowerPoint Presentation</vt:lpstr>
      <vt:lpstr>PowerPoint Presentation</vt:lpstr>
      <vt:lpstr>Main Insight: We may not need the Entire KG for Predictions</vt:lpstr>
      <vt:lpstr>Problem Formulation: Inductive Reasoning</vt:lpstr>
      <vt:lpstr>Problem Formulation: Inductive Reasoning</vt:lpstr>
      <vt:lpstr>Previous Studies on KGs &amp; LLMs for Drug Discovery</vt:lpstr>
      <vt:lpstr>PowerPoint Presentation</vt:lpstr>
      <vt:lpstr>Finding K Shortest Paths with Yen's Algorithm</vt:lpstr>
      <vt:lpstr>Finding K Shortest Paths with Yen's Algorithm</vt:lpstr>
      <vt:lpstr>PowerPoint Presentation</vt:lpstr>
      <vt:lpstr>Experimental Setup: Datasets</vt:lpstr>
      <vt:lpstr>Experimental Setup: Datasets</vt:lpstr>
      <vt:lpstr>Experimental Setup: Datasets</vt:lpstr>
      <vt:lpstr>Experimental Setup: Baseline Methods</vt:lpstr>
      <vt:lpstr>Results: K-Paths Improves LLM Reasoning in a Zero-Shot Setting</vt:lpstr>
      <vt:lpstr>Results: K-Paths allows for explainable inference</vt:lpstr>
      <vt:lpstr>Results: K-Paths allows for LLM explainable inference</vt:lpstr>
      <vt:lpstr>Results:  Impact of K-Paths Derived Subgraphs in Supervised Settings</vt:lpstr>
      <vt:lpstr>Broader Benefits and Use Cases</vt:lpstr>
      <vt:lpstr>Conclusion</vt:lpstr>
      <vt:lpstr>PowerPoint Presentation</vt:lpstr>
      <vt:lpstr>Shortest Path</vt:lpstr>
      <vt:lpstr>Finding K Shortest Paths with Yen's Algorithm  </vt:lpstr>
      <vt:lpstr>Shortest Path</vt:lpstr>
      <vt:lpstr>Shortest Path</vt:lpstr>
      <vt:lpstr>Shortest Path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Abdullahi, Tassallah</cp:lastModifiedBy>
  <cp:revision>45</cp:revision>
  <dcterms:modified xsi:type="dcterms:W3CDTF">2025-07-08T13:39:41Z</dcterms:modified>
</cp:coreProperties>
</file>